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8" r:id="rId3"/>
    <p:sldId id="266" r:id="rId4"/>
    <p:sldId id="265" r:id="rId5"/>
    <p:sldId id="274" r:id="rId6"/>
    <p:sldId id="269" r:id="rId7"/>
    <p:sldId id="270" r:id="rId8"/>
    <p:sldId id="271" r:id="rId9"/>
    <p:sldId id="275" r:id="rId10"/>
    <p:sldId id="259" r:id="rId11"/>
    <p:sldId id="261" r:id="rId12"/>
    <p:sldId id="262" r:id="rId13"/>
    <p:sldId id="276" r:id="rId14"/>
  </p:sldIdLst>
  <p:sldSz cx="9144000" cy="6858000" type="screen4x3"/>
  <p:notesSz cx="6742113" cy="98726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p:cViewPr varScale="1">
        <p:scale>
          <a:sx n="70" d="100"/>
          <a:sy n="70" d="100"/>
        </p:scale>
        <p:origin x="140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B5D17AD-1051-44DE-A6AD-336765168C76}" type="datetimeFigureOut">
              <a:rPr lang="zh-CN" altLang="en-US" smtClean="0"/>
              <a:pPr/>
              <a:t>2013/9/30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4A335E-7145-4758-8371-43495D070F3E}"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5D17AD-1051-44DE-A6AD-336765168C76}" type="datetimeFigureOut">
              <a:rPr lang="zh-CN" altLang="en-US" smtClean="0"/>
              <a:pPr/>
              <a:t>2013/9/30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A335E-7145-4758-8371-43495D070F3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tieba.baidu.com/p/250370579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51720" y="1052736"/>
            <a:ext cx="4104456" cy="1008112"/>
          </a:xfrm>
          <a:solidFill>
            <a:schemeClr val="tx1">
              <a:lumMod val="75000"/>
              <a:lumOff val="25000"/>
            </a:schemeClr>
          </a:solidFill>
        </p:spPr>
        <p:txBody>
          <a:bodyPr>
            <a:noAutofit/>
          </a:bodyPr>
          <a:lstStyle/>
          <a:p>
            <a:r>
              <a:rPr lang="en-US" altLang="zh-CN" sz="1800" b="1" dirty="0" smtClean="0">
                <a:solidFill>
                  <a:schemeClr val="bg1"/>
                </a:solidFill>
                <a:latin typeface="Arial" pitchFamily="34" charset="0"/>
                <a:cs typeface="Arial" pitchFamily="34" charset="0"/>
              </a:rPr>
              <a:t>Founder, Chairman, Chief Executive And Sole Executive Director</a:t>
            </a:r>
            <a:br>
              <a:rPr lang="en-US" altLang="zh-CN" sz="1800" b="1" dirty="0" smtClean="0">
                <a:solidFill>
                  <a:schemeClr val="bg1"/>
                </a:solidFill>
                <a:latin typeface="Arial" pitchFamily="34" charset="0"/>
                <a:cs typeface="Arial" pitchFamily="34" charset="0"/>
              </a:rPr>
            </a:br>
            <a:r>
              <a:rPr lang="en-US" altLang="zh-CN" sz="1800" b="1" dirty="0" smtClean="0">
                <a:solidFill>
                  <a:schemeClr val="bg1"/>
                </a:solidFill>
                <a:latin typeface="Arial" pitchFamily="34" charset="0"/>
                <a:cs typeface="Arial" pitchFamily="34" charset="0"/>
              </a:rPr>
              <a:t> Green Dragon Gas Ltd</a:t>
            </a:r>
            <a:endParaRPr lang="zh-CN" altLang="en-US" sz="1800" b="1" dirty="0">
              <a:solidFill>
                <a:schemeClr val="bg1"/>
              </a:solidFill>
              <a:latin typeface="Arial" pitchFamily="34" charset="0"/>
              <a:cs typeface="Arial" pitchFamily="34" charset="0"/>
            </a:endParaRPr>
          </a:p>
        </p:txBody>
      </p:sp>
      <p:sp>
        <p:nvSpPr>
          <p:cNvPr id="3" name="内容占位符 2"/>
          <p:cNvSpPr>
            <a:spLocks noGrp="1"/>
          </p:cNvSpPr>
          <p:nvPr>
            <p:ph idx="1"/>
          </p:nvPr>
        </p:nvSpPr>
        <p:spPr>
          <a:xfrm>
            <a:off x="457200" y="2287413"/>
            <a:ext cx="8229600" cy="4525963"/>
          </a:xfrm>
        </p:spPr>
        <p:txBody>
          <a:bodyPr>
            <a:normAutofit fontScale="47500" lnSpcReduction="20000"/>
          </a:bodyPr>
          <a:lstStyle/>
          <a:p>
            <a:pPr>
              <a:buFont typeface="Wingdings" pitchFamily="2" charset="2"/>
              <a:buChar char="l"/>
            </a:pPr>
            <a:r>
              <a:rPr lang="en-US" altLang="zh-CN" sz="6700" b="1" dirty="0" smtClean="0">
                <a:latin typeface="Arial" pitchFamily="34" charset="0"/>
                <a:cs typeface="Arial" pitchFamily="34" charset="0"/>
              </a:rPr>
              <a:t>Toxic in the US since 1999</a:t>
            </a:r>
          </a:p>
          <a:p>
            <a:pPr>
              <a:spcBef>
                <a:spcPts val="600"/>
              </a:spcBef>
            </a:pPr>
            <a:r>
              <a:rPr lang="en-US" altLang="zh-CN" sz="3800" b="1" dirty="0" smtClean="0">
                <a:solidFill>
                  <a:srgbClr val="FF0000"/>
                </a:solidFill>
                <a:latin typeface="Arial" pitchFamily="34" charset="0"/>
                <a:cs typeface="Arial" pitchFamily="34" charset="0"/>
              </a:rPr>
              <a:t>400 Spills </a:t>
            </a:r>
            <a:r>
              <a:rPr lang="en-US" altLang="zh-CN" sz="3800" dirty="0" smtClean="0">
                <a:latin typeface="Arial" pitchFamily="34" charset="0"/>
                <a:cs typeface="Arial" pitchFamily="34" charset="0"/>
              </a:rPr>
              <a:t>since 1999</a:t>
            </a:r>
          </a:p>
          <a:p>
            <a:r>
              <a:rPr lang="en-US" altLang="zh-CN" sz="3800" b="1" dirty="0" smtClean="0">
                <a:solidFill>
                  <a:srgbClr val="FF0000"/>
                </a:solidFill>
                <a:latin typeface="Arial" pitchFamily="34" charset="0"/>
                <a:cs typeface="Arial" pitchFamily="34" charset="0"/>
              </a:rPr>
              <a:t>452,000 Gallons </a:t>
            </a:r>
            <a:r>
              <a:rPr lang="en-US" altLang="zh-CN" sz="3800" dirty="0" smtClean="0">
                <a:latin typeface="Arial" pitchFamily="34" charset="0"/>
                <a:cs typeface="Arial" pitchFamily="34" charset="0"/>
              </a:rPr>
              <a:t>of toxic fuel into local creeks and soils</a:t>
            </a:r>
          </a:p>
          <a:p>
            <a:pPr>
              <a:spcAft>
                <a:spcPts val="1200"/>
              </a:spcAft>
            </a:pPr>
            <a:r>
              <a:rPr lang="en-US" altLang="zh-CN" sz="3800" b="1" dirty="0" smtClean="0">
                <a:solidFill>
                  <a:srgbClr val="FF0000"/>
                </a:solidFill>
                <a:latin typeface="Arial" pitchFamily="34" charset="0"/>
                <a:cs typeface="Arial" pitchFamily="34" charset="0"/>
              </a:rPr>
              <a:t>1,700 Violations </a:t>
            </a:r>
            <a:r>
              <a:rPr lang="en-US" altLang="zh-CN" sz="3800" dirty="0" smtClean="0">
                <a:latin typeface="Arial" pitchFamily="34" charset="0"/>
                <a:cs typeface="Arial" pitchFamily="34" charset="0"/>
              </a:rPr>
              <a:t>of county regulations</a:t>
            </a:r>
            <a:endParaRPr lang="en-US" altLang="zh-CN" sz="6700" dirty="0" smtClean="0">
              <a:latin typeface="Arial" pitchFamily="34" charset="0"/>
              <a:cs typeface="Arial" pitchFamily="34" charset="0"/>
            </a:endParaRPr>
          </a:p>
          <a:p>
            <a:pPr>
              <a:buFont typeface="Wingdings" pitchFamily="2" charset="2"/>
              <a:buChar char="l"/>
            </a:pPr>
            <a:r>
              <a:rPr lang="en-US" altLang="zh-CN" sz="6700" b="1" dirty="0" smtClean="0">
                <a:latin typeface="Arial" pitchFamily="34" charset="0"/>
                <a:cs typeface="Arial" pitchFamily="34" charset="0"/>
              </a:rPr>
              <a:t>Violent and Illegal in China</a:t>
            </a:r>
          </a:p>
          <a:p>
            <a:pPr>
              <a:spcBef>
                <a:spcPts val="600"/>
              </a:spcBef>
            </a:pPr>
            <a:r>
              <a:rPr lang="en-US" altLang="zh-CN" sz="3800" b="1" dirty="0" smtClean="0">
                <a:solidFill>
                  <a:srgbClr val="FF0000"/>
                </a:solidFill>
                <a:latin typeface="Arial" pitchFamily="34" charset="0"/>
                <a:cs typeface="Arial" pitchFamily="34" charset="0"/>
              </a:rPr>
              <a:t>Illegal operations </a:t>
            </a:r>
            <a:r>
              <a:rPr lang="en-US" altLang="zh-CN" sz="3800" dirty="0" smtClean="0">
                <a:latin typeface="Arial" pitchFamily="34" charset="0"/>
                <a:cs typeface="Arial" pitchFamily="34" charset="0"/>
              </a:rPr>
              <a:t>to develop and sell CBM</a:t>
            </a:r>
          </a:p>
          <a:p>
            <a:r>
              <a:rPr lang="en-US" altLang="zh-CN" sz="3800" b="1" dirty="0" smtClean="0">
                <a:solidFill>
                  <a:srgbClr val="FF0000"/>
                </a:solidFill>
                <a:latin typeface="Arial" pitchFamily="34" charset="0"/>
                <a:cs typeface="Arial" pitchFamily="34" charset="0"/>
              </a:rPr>
              <a:t>Illegal occupancy </a:t>
            </a:r>
            <a:r>
              <a:rPr lang="en-US" altLang="zh-CN" sz="3800" dirty="0" smtClean="0">
                <a:latin typeface="Arial" pitchFamily="34" charset="0"/>
                <a:cs typeface="Arial" pitchFamily="34" charset="0"/>
              </a:rPr>
              <a:t>of Land</a:t>
            </a:r>
          </a:p>
          <a:p>
            <a:r>
              <a:rPr lang="en-US" altLang="zh-CN" sz="3800" dirty="0" smtClean="0">
                <a:latin typeface="Arial" pitchFamily="34" charset="0"/>
                <a:cs typeface="Arial" pitchFamily="34" charset="0"/>
              </a:rPr>
              <a:t>Organize gangsters to </a:t>
            </a:r>
            <a:r>
              <a:rPr lang="en-US" altLang="zh-CN" sz="3800" b="1" dirty="0" smtClean="0">
                <a:solidFill>
                  <a:srgbClr val="FF0000"/>
                </a:solidFill>
                <a:latin typeface="Arial" pitchFamily="34" charset="0"/>
                <a:cs typeface="Arial" pitchFamily="34" charset="0"/>
              </a:rPr>
              <a:t>assault villagers </a:t>
            </a:r>
          </a:p>
          <a:p>
            <a:r>
              <a:rPr lang="en-US" altLang="zh-CN" sz="3800" b="1" dirty="0" smtClean="0">
                <a:solidFill>
                  <a:srgbClr val="FF0000"/>
                </a:solidFill>
                <a:latin typeface="Arial" pitchFamily="34" charset="0"/>
                <a:cs typeface="Arial" pitchFamily="34" charset="0"/>
              </a:rPr>
              <a:t>Default </a:t>
            </a:r>
            <a:r>
              <a:rPr lang="en-US" altLang="zh-CN" sz="3800" dirty="0" smtClean="0">
                <a:latin typeface="Arial" pitchFamily="34" charset="0"/>
                <a:cs typeface="Arial" pitchFamily="34" charset="0"/>
              </a:rPr>
              <a:t>payments to contractors</a:t>
            </a:r>
          </a:p>
          <a:p>
            <a:pPr>
              <a:spcAft>
                <a:spcPts val="1200"/>
              </a:spcAft>
            </a:pPr>
            <a:r>
              <a:rPr lang="en-US" altLang="zh-CN" sz="3800" dirty="0" smtClean="0">
                <a:latin typeface="Arial" pitchFamily="34" charset="0"/>
                <a:cs typeface="Arial" pitchFamily="34" charset="0"/>
              </a:rPr>
              <a:t>Tax evasion</a:t>
            </a:r>
            <a:endParaRPr lang="en-US" altLang="zh-CN" sz="3800" b="1" dirty="0" smtClean="0">
              <a:latin typeface="Arial" pitchFamily="34" charset="0"/>
              <a:cs typeface="Arial" pitchFamily="34" charset="0"/>
            </a:endParaRPr>
          </a:p>
          <a:p>
            <a:pPr>
              <a:spcBef>
                <a:spcPts val="600"/>
              </a:spcBef>
              <a:buFont typeface="Wingdings" pitchFamily="2" charset="2"/>
              <a:buChar char="l"/>
            </a:pPr>
            <a:r>
              <a:rPr lang="en-US" altLang="zh-CN" sz="6700" b="1" dirty="0" smtClean="0">
                <a:latin typeface="Arial" pitchFamily="34" charset="0"/>
                <a:cs typeface="Arial" pitchFamily="34" charset="0"/>
              </a:rPr>
              <a:t>Raised US$500M on AIM</a:t>
            </a:r>
          </a:p>
          <a:p>
            <a:r>
              <a:rPr lang="en-US" altLang="zh-CN" sz="3800" dirty="0" smtClean="0">
                <a:latin typeface="Arial" pitchFamily="34" charset="0"/>
                <a:cs typeface="Arial" pitchFamily="34" charset="0"/>
              </a:rPr>
              <a:t>With no disclosure  since 2006</a:t>
            </a:r>
          </a:p>
        </p:txBody>
      </p:sp>
      <p:pic>
        <p:nvPicPr>
          <p:cNvPr id="7" name="内容占位符 3" descr="8fc1f9315c6034a825604b7fca1349540b2376b6.png"/>
          <p:cNvPicPr>
            <a:picLocks noChangeAspect="1"/>
          </p:cNvPicPr>
          <p:nvPr/>
        </p:nvPicPr>
        <p:blipFill>
          <a:blip r:embed="rId2" cstate="print"/>
          <a:srcRect b="14918"/>
          <a:stretch>
            <a:fillRect/>
          </a:stretch>
        </p:blipFill>
        <p:spPr>
          <a:xfrm>
            <a:off x="6635800" y="3861048"/>
            <a:ext cx="2256680" cy="1649208"/>
          </a:xfrm>
          <a:prstGeom prst="rect">
            <a:avLst/>
          </a:prstGeom>
        </p:spPr>
      </p:pic>
      <p:pic>
        <p:nvPicPr>
          <p:cNvPr id="9" name="图片 8" descr="Sep-24_Mr_-Randeep-Grewal_portrait_0020-e1348122938249.jpg"/>
          <p:cNvPicPr>
            <a:picLocks noChangeAspect="1"/>
          </p:cNvPicPr>
          <p:nvPr/>
        </p:nvPicPr>
        <p:blipFill>
          <a:blip r:embed="rId3" cstate="print"/>
          <a:srcRect l="14668" t="3967" r="8312" b="28130"/>
          <a:stretch>
            <a:fillRect/>
          </a:stretch>
        </p:blipFill>
        <p:spPr>
          <a:xfrm>
            <a:off x="251520" y="116632"/>
            <a:ext cx="1628004" cy="1945778"/>
          </a:xfrm>
          <a:prstGeom prst="rect">
            <a:avLst/>
          </a:prstGeom>
        </p:spPr>
      </p:pic>
      <p:sp>
        <p:nvSpPr>
          <p:cNvPr id="10" name="矩形 9"/>
          <p:cNvSpPr/>
          <p:nvPr/>
        </p:nvSpPr>
        <p:spPr>
          <a:xfrm>
            <a:off x="1835696" y="260648"/>
            <a:ext cx="4837799" cy="677108"/>
          </a:xfrm>
          <a:prstGeom prst="rect">
            <a:avLst/>
          </a:prstGeom>
        </p:spPr>
        <p:txBody>
          <a:bodyPr wrap="none">
            <a:spAutoFit/>
          </a:bodyPr>
          <a:lstStyle/>
          <a:p>
            <a:r>
              <a:rPr lang="en-US" altLang="zh-CN" sz="3800" b="1" dirty="0" smtClean="0">
                <a:latin typeface="Arial" pitchFamily="34" charset="0"/>
                <a:cs typeface="Arial" pitchFamily="34" charset="0"/>
              </a:rPr>
              <a:t>RANDEEP GREWAL</a:t>
            </a:r>
            <a:endParaRPr lang="zh-CN" altLang="en-US" sz="3800" dirty="0"/>
          </a:p>
        </p:txBody>
      </p:sp>
      <p:sp>
        <p:nvSpPr>
          <p:cNvPr id="11" name="十六角星 10"/>
          <p:cNvSpPr/>
          <p:nvPr/>
        </p:nvSpPr>
        <p:spPr>
          <a:xfrm>
            <a:off x="6156176" y="404664"/>
            <a:ext cx="2987824" cy="1656184"/>
          </a:xfrm>
          <a:prstGeom prst="star16">
            <a:avLst>
              <a:gd name="adj" fmla="val 4155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b="1" dirty="0" smtClean="0">
                <a:solidFill>
                  <a:srgbClr val="FF0000"/>
                </a:solidFill>
                <a:latin typeface="Arial" pitchFamily="34" charset="0"/>
                <a:cs typeface="Arial" pitchFamily="34" charset="0"/>
              </a:rPr>
              <a:t>Toxic in the US</a:t>
            </a:r>
          </a:p>
          <a:p>
            <a:pPr>
              <a:lnSpc>
                <a:spcPct val="150000"/>
              </a:lnSpc>
            </a:pPr>
            <a:r>
              <a:rPr lang="en-US" altLang="zh-CN" sz="1600" b="1" dirty="0" smtClean="0">
                <a:solidFill>
                  <a:srgbClr val="FF0000"/>
                </a:solidFill>
                <a:latin typeface="Arial" pitchFamily="34" charset="0"/>
                <a:cs typeface="Arial" pitchFamily="34" charset="0"/>
              </a:rPr>
              <a:t>Violent in China</a:t>
            </a:r>
          </a:p>
          <a:p>
            <a:pPr>
              <a:lnSpc>
                <a:spcPct val="150000"/>
              </a:lnSpc>
            </a:pPr>
            <a:r>
              <a:rPr lang="en-US" altLang="zh-CN" sz="1600" b="1" dirty="0" smtClean="0">
                <a:solidFill>
                  <a:srgbClr val="FF0000"/>
                </a:solidFill>
                <a:latin typeface="Arial" pitchFamily="34" charset="0"/>
                <a:cs typeface="Arial" pitchFamily="34" charset="0"/>
              </a:rPr>
              <a:t>Listed on AIM</a:t>
            </a:r>
            <a:endParaRPr lang="zh-CN" altLang="en-US" sz="1600" b="1" dirty="0">
              <a:solidFill>
                <a:srgbClr val="FF0000"/>
              </a:solidFill>
              <a:latin typeface="Arial" pitchFamily="34" charset="0"/>
              <a:cs typeface="Arial" pitchFamily="34" charset="0"/>
            </a:endParaRPr>
          </a:p>
        </p:txBody>
      </p:sp>
      <p:pic>
        <p:nvPicPr>
          <p:cNvPr id="13" name="图片 12" descr="Aim logo.jpg"/>
          <p:cNvPicPr>
            <a:picLocks noChangeAspect="1"/>
          </p:cNvPicPr>
          <p:nvPr/>
        </p:nvPicPr>
        <p:blipFill>
          <a:blip r:embed="rId4" cstate="print"/>
          <a:srcRect t="5669" b="8504"/>
          <a:stretch>
            <a:fillRect/>
          </a:stretch>
        </p:blipFill>
        <p:spPr>
          <a:xfrm>
            <a:off x="7162686" y="5661248"/>
            <a:ext cx="1225738" cy="1052010"/>
          </a:xfrm>
          <a:prstGeom prst="rect">
            <a:avLst/>
          </a:prstGeom>
        </p:spPr>
      </p:pic>
      <p:pic>
        <p:nvPicPr>
          <p:cNvPr id="14" name="Picture 8" descr="greka1_t479"/>
          <p:cNvPicPr>
            <a:picLocks noChangeAspect="1" noChangeArrowheads="1"/>
          </p:cNvPicPr>
          <p:nvPr/>
        </p:nvPicPr>
        <p:blipFill>
          <a:blip r:embed="rId5" cstate="print"/>
          <a:srcRect/>
          <a:stretch>
            <a:fillRect/>
          </a:stretch>
        </p:blipFill>
        <p:spPr bwMode="auto">
          <a:xfrm>
            <a:off x="6660232" y="2204864"/>
            <a:ext cx="2300497" cy="152949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greka1_t479"/>
          <p:cNvPicPr>
            <a:picLocks noChangeAspect="1" noChangeArrowheads="1"/>
          </p:cNvPicPr>
          <p:nvPr/>
        </p:nvPicPr>
        <p:blipFill>
          <a:blip r:embed="rId2" cstate="print"/>
          <a:srcRect/>
          <a:stretch>
            <a:fillRect/>
          </a:stretch>
        </p:blipFill>
        <p:spPr bwMode="auto">
          <a:xfrm>
            <a:off x="27297" y="3790987"/>
            <a:ext cx="4572000" cy="3039718"/>
          </a:xfrm>
          <a:prstGeom prst="rect">
            <a:avLst/>
          </a:prstGeom>
          <a:noFill/>
        </p:spPr>
      </p:pic>
      <p:sp>
        <p:nvSpPr>
          <p:cNvPr id="3081" name="Rectangle 9"/>
          <p:cNvSpPr>
            <a:spLocks noChangeArrowheads="1"/>
          </p:cNvSpPr>
          <p:nvPr/>
        </p:nvSpPr>
        <p:spPr bwMode="auto">
          <a:xfrm>
            <a:off x="107504" y="3899520"/>
            <a:ext cx="4104456"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dirty="0" smtClean="0">
                <a:ln>
                  <a:noFill/>
                </a:ln>
                <a:solidFill>
                  <a:schemeClr val="tx1"/>
                </a:solidFill>
                <a:effectLst/>
                <a:latin typeface="Arial" pitchFamily="34" charset="0"/>
                <a:ea typeface="宋体" pitchFamily="2" charset="-122"/>
                <a:cs typeface="Arial" pitchFamily="34" charset="0"/>
              </a:rPr>
              <a:t>A </a:t>
            </a:r>
            <a:r>
              <a:rPr kumimoji="0" lang="en-US" altLang="zh-CN" sz="1100" b="1" i="0" u="none" strike="noStrike" cap="none" normalizeH="0" baseline="0" dirty="0" err="1" smtClean="0">
                <a:ln>
                  <a:noFill/>
                </a:ln>
                <a:solidFill>
                  <a:schemeClr val="tx1"/>
                </a:solidFill>
                <a:effectLst/>
                <a:latin typeface="Arial" pitchFamily="34" charset="0"/>
                <a:ea typeface="宋体" pitchFamily="2" charset="-122"/>
                <a:cs typeface="Arial" pitchFamily="34" charset="0"/>
              </a:rPr>
              <a:t>Greka</a:t>
            </a:r>
            <a:r>
              <a:rPr kumimoji="0" lang="en-US" altLang="zh-CN" sz="11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spill (from the "Union Sugar Lease Tank Battery") in 2008.</a:t>
            </a:r>
            <a:endParaRPr kumimoji="0" lang="en-US" altLang="zh-CN" sz="11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1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3084" name="Rectangle 12"/>
          <p:cNvSpPr>
            <a:spLocks noChangeArrowheads="1"/>
          </p:cNvSpPr>
          <p:nvPr/>
        </p:nvSpPr>
        <p:spPr bwMode="auto">
          <a:xfrm>
            <a:off x="0" y="125253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087" name="Rectangle 15"/>
          <p:cNvSpPr>
            <a:spLocks noChangeArrowheads="1"/>
          </p:cNvSpPr>
          <p:nvPr/>
        </p:nvSpPr>
        <p:spPr bwMode="auto">
          <a:xfrm>
            <a:off x="0" y="25117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3088" name="Rectangle 16"/>
          <p:cNvSpPr>
            <a:spLocks noChangeArrowheads="1"/>
          </p:cNvSpPr>
          <p:nvPr/>
        </p:nvSpPr>
        <p:spPr bwMode="auto">
          <a:xfrm>
            <a:off x="0" y="28727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089" name="Rectangle 17"/>
          <p:cNvSpPr>
            <a:spLocks noChangeArrowheads="1"/>
          </p:cNvSpPr>
          <p:nvPr/>
        </p:nvSpPr>
        <p:spPr bwMode="auto">
          <a:xfrm>
            <a:off x="0" y="322040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pic>
        <p:nvPicPr>
          <p:cNvPr id="8" name="Picture 7" descr="cover_4738_t479"/>
          <p:cNvPicPr>
            <a:picLocks noChangeAspect="1" noChangeArrowheads="1"/>
          </p:cNvPicPr>
          <p:nvPr/>
        </p:nvPicPr>
        <p:blipFill>
          <a:blip r:embed="rId3" cstate="print"/>
          <a:srcRect/>
          <a:stretch>
            <a:fillRect/>
          </a:stretch>
        </p:blipFill>
        <p:spPr bwMode="auto">
          <a:xfrm>
            <a:off x="4644008" y="3789040"/>
            <a:ext cx="4449137" cy="3024336"/>
          </a:xfrm>
          <a:prstGeom prst="rect">
            <a:avLst/>
          </a:prstGeom>
          <a:noFill/>
        </p:spPr>
      </p:pic>
      <p:sp>
        <p:nvSpPr>
          <p:cNvPr id="9" name="Rectangle 10"/>
          <p:cNvSpPr>
            <a:spLocks noChangeArrowheads="1"/>
          </p:cNvSpPr>
          <p:nvPr/>
        </p:nvSpPr>
        <p:spPr bwMode="auto">
          <a:xfrm>
            <a:off x="4860032" y="3891826"/>
            <a:ext cx="4104456"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bg1"/>
                </a:solidFill>
                <a:effectLst/>
                <a:latin typeface="Arial" pitchFamily="34" charset="0"/>
                <a:ea typeface="宋体" pitchFamily="2" charset="-122"/>
                <a:cs typeface="Arial" pitchFamily="34" charset="0"/>
              </a:rPr>
              <a:t>S.B. County Fire Department Taking a substantial toll on plant and wildlife, not to mention water-table supplies, leaked oil makes its way down a seasonal creek on </a:t>
            </a:r>
            <a:r>
              <a:rPr kumimoji="0" lang="en-US" altLang="zh-CN" sz="1100" b="0" i="0" u="none" strike="noStrike" cap="none" normalizeH="0" baseline="0" dirty="0" err="1" smtClean="0">
                <a:ln>
                  <a:noFill/>
                </a:ln>
                <a:solidFill>
                  <a:schemeClr val="bg1"/>
                </a:solidFill>
                <a:effectLst/>
                <a:latin typeface="Arial" pitchFamily="34" charset="0"/>
                <a:ea typeface="宋体" pitchFamily="2" charset="-122"/>
                <a:cs typeface="Arial" pitchFamily="34" charset="0"/>
              </a:rPr>
              <a:t>Greka’s</a:t>
            </a:r>
            <a:r>
              <a:rPr kumimoji="0" lang="en-US" altLang="zh-CN" sz="1100" b="0" i="0" u="none" strike="noStrike" cap="none" normalizeH="0" baseline="0" dirty="0" smtClean="0">
                <a:ln>
                  <a:noFill/>
                </a:ln>
                <a:solidFill>
                  <a:schemeClr val="bg1"/>
                </a:solidFill>
                <a:effectLst/>
                <a:latin typeface="Arial" pitchFamily="34" charset="0"/>
                <a:ea typeface="宋体" pitchFamily="2" charset="-122"/>
                <a:cs typeface="Arial" pitchFamily="34" charset="0"/>
              </a:rPr>
              <a:t> </a:t>
            </a:r>
            <a:r>
              <a:rPr kumimoji="0" lang="en-US" altLang="zh-CN" sz="1100" b="0" i="0" u="none" strike="noStrike" cap="none" normalizeH="0" baseline="0" dirty="0" err="1" smtClean="0">
                <a:ln>
                  <a:noFill/>
                </a:ln>
                <a:solidFill>
                  <a:schemeClr val="bg1"/>
                </a:solidFill>
                <a:effectLst/>
                <a:latin typeface="Arial" pitchFamily="34" charset="0"/>
                <a:ea typeface="宋体" pitchFamily="2" charset="-122"/>
                <a:cs typeface="Arial" pitchFamily="34" charset="0"/>
              </a:rPr>
              <a:t>Zaca</a:t>
            </a:r>
            <a:r>
              <a:rPr kumimoji="0" lang="en-US" altLang="zh-CN" sz="1100" b="0" i="0" u="none" strike="noStrike" cap="none" normalizeH="0" baseline="0" dirty="0" smtClean="0">
                <a:ln>
                  <a:noFill/>
                </a:ln>
                <a:solidFill>
                  <a:schemeClr val="bg1"/>
                </a:solidFill>
                <a:effectLst/>
                <a:latin typeface="Arial" pitchFamily="34" charset="0"/>
                <a:ea typeface="宋体" pitchFamily="2" charset="-122"/>
                <a:cs typeface="Arial" pitchFamily="34" charset="0"/>
              </a:rPr>
              <a:t> lease</a:t>
            </a:r>
            <a:endParaRPr kumimoji="0" lang="en-US" altLang="zh-CN" sz="1100" b="0" i="0" u="none" strike="noStrike" cap="none" normalizeH="0" baseline="0" dirty="0" smtClean="0">
              <a:ln>
                <a:noFill/>
              </a:ln>
              <a:solidFill>
                <a:schemeClr val="bg1"/>
              </a:solidFill>
              <a:effectLst/>
              <a:latin typeface="Arial" pitchFamily="34" charset="0"/>
              <a:ea typeface="宋体" pitchFamily="2" charset="-122"/>
              <a:cs typeface="宋体" pitchFamily="2" charset="-122"/>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zh-CN" sz="1100" b="0" i="0" u="none" strike="noStrike" cap="none" normalizeH="0" baseline="0" dirty="0" smtClean="0">
              <a:ln>
                <a:noFill/>
              </a:ln>
              <a:solidFill>
                <a:schemeClr val="bg1"/>
              </a:solidFill>
              <a:effectLst/>
              <a:latin typeface="Arial" pitchFamily="34" charset="0"/>
              <a:ea typeface="宋体" pitchFamily="2" charset="-122"/>
              <a:cs typeface="宋体" pitchFamily="2" charset="-122"/>
            </a:endParaRPr>
          </a:p>
        </p:txBody>
      </p:sp>
      <p:sp>
        <p:nvSpPr>
          <p:cNvPr id="10" name="标题 3"/>
          <p:cNvSpPr>
            <a:spLocks noGrp="1"/>
          </p:cNvSpPr>
          <p:nvPr>
            <p:ph type="title"/>
          </p:nvPr>
        </p:nvSpPr>
        <p:spPr>
          <a:xfrm>
            <a:off x="35496" y="404664"/>
            <a:ext cx="9012970" cy="1584176"/>
          </a:xfrm>
        </p:spPr>
        <p:style>
          <a:lnRef idx="1">
            <a:schemeClr val="dk1"/>
          </a:lnRef>
          <a:fillRef idx="2">
            <a:schemeClr val="dk1"/>
          </a:fillRef>
          <a:effectRef idx="1">
            <a:schemeClr val="dk1"/>
          </a:effectRef>
          <a:fontRef idx="minor">
            <a:schemeClr val="dk1"/>
          </a:fontRef>
        </p:style>
        <p:txBody>
          <a:bodyPr>
            <a:normAutofit fontScale="90000"/>
          </a:bodyPr>
          <a:lstStyle/>
          <a:p>
            <a:pPr algn="l">
              <a:lnSpc>
                <a:spcPct val="150000"/>
              </a:lnSpc>
              <a:spcBef>
                <a:spcPts val="300"/>
              </a:spcBef>
            </a:pPr>
            <a:r>
              <a:rPr lang="en-US" altLang="zh-CN" sz="2700" b="1" dirty="0" smtClean="0">
                <a:solidFill>
                  <a:srgbClr val="FF0000"/>
                </a:solidFill>
                <a:latin typeface="Arial" pitchFamily="34" charset="0"/>
                <a:cs typeface="Arial" pitchFamily="34" charset="0"/>
              </a:rPr>
              <a:t>400 Spills </a:t>
            </a:r>
            <a:r>
              <a:rPr lang="en-US" altLang="zh-CN" sz="2400" dirty="0" smtClean="0">
                <a:latin typeface="Arial" pitchFamily="34" charset="0"/>
                <a:cs typeface="Arial" pitchFamily="34" charset="0"/>
              </a:rPr>
              <a:t>since 1999</a:t>
            </a:r>
            <a:br>
              <a:rPr lang="en-US" altLang="zh-CN" sz="2400" dirty="0" smtClean="0">
                <a:latin typeface="Arial" pitchFamily="34" charset="0"/>
                <a:cs typeface="Arial" pitchFamily="34" charset="0"/>
              </a:rPr>
            </a:br>
            <a:r>
              <a:rPr lang="en-US" altLang="zh-CN" sz="2700" b="1" dirty="0" smtClean="0">
                <a:solidFill>
                  <a:srgbClr val="FF0000"/>
                </a:solidFill>
                <a:latin typeface="Arial" pitchFamily="34" charset="0"/>
                <a:cs typeface="Arial" pitchFamily="34" charset="0"/>
              </a:rPr>
              <a:t>452,000 Gallons </a:t>
            </a:r>
            <a:r>
              <a:rPr lang="en-US" altLang="zh-CN" sz="2400" dirty="0" smtClean="0">
                <a:latin typeface="Arial" pitchFamily="34" charset="0"/>
                <a:cs typeface="Arial" pitchFamily="34" charset="0"/>
              </a:rPr>
              <a:t>of toxic fuel into local creeks and soils</a:t>
            </a:r>
            <a:br>
              <a:rPr lang="en-US" altLang="zh-CN" sz="2400" dirty="0" smtClean="0">
                <a:latin typeface="Arial" pitchFamily="34" charset="0"/>
                <a:cs typeface="Arial" pitchFamily="34" charset="0"/>
              </a:rPr>
            </a:br>
            <a:r>
              <a:rPr lang="en-US" altLang="zh-CN" sz="2700" b="1" dirty="0" smtClean="0">
                <a:solidFill>
                  <a:srgbClr val="FF0000"/>
                </a:solidFill>
                <a:latin typeface="Arial" pitchFamily="34" charset="0"/>
                <a:cs typeface="Arial" pitchFamily="34" charset="0"/>
              </a:rPr>
              <a:t>1,700 Violations </a:t>
            </a:r>
            <a:r>
              <a:rPr lang="en-US" altLang="zh-CN" sz="2400" dirty="0" smtClean="0">
                <a:latin typeface="Arial" pitchFamily="34" charset="0"/>
                <a:cs typeface="Arial" pitchFamily="34" charset="0"/>
              </a:rPr>
              <a:t>of county regulations</a:t>
            </a:r>
            <a:endParaRPr lang="zh-CN" altLang="en-US" sz="2400" dirty="0">
              <a:latin typeface="Arial" pitchFamily="34" charset="0"/>
              <a:cs typeface="Arial" pitchFamily="34" charset="0"/>
            </a:endParaRPr>
          </a:p>
        </p:txBody>
      </p:sp>
      <p:sp>
        <p:nvSpPr>
          <p:cNvPr id="11" name="TextBox 10"/>
          <p:cNvSpPr txBox="1"/>
          <p:nvPr/>
        </p:nvSpPr>
        <p:spPr>
          <a:xfrm>
            <a:off x="395536" y="2332037"/>
            <a:ext cx="8496944" cy="1169551"/>
          </a:xfrm>
          <a:prstGeom prst="rect">
            <a:avLst/>
          </a:prstGeom>
          <a:noFill/>
        </p:spPr>
        <p:txBody>
          <a:bodyPr wrap="square" rtlCol="0">
            <a:spAutoFit/>
          </a:bodyPr>
          <a:lstStyle/>
          <a:p>
            <a:pPr algn="just"/>
            <a:r>
              <a:rPr lang="en-US" altLang="zh-CN" sz="1400" i="1" dirty="0" err="1" smtClean="0">
                <a:latin typeface="Arial" pitchFamily="34" charset="0"/>
                <a:cs typeface="Arial" pitchFamily="34" charset="0"/>
              </a:rPr>
              <a:t>Randeep</a:t>
            </a:r>
            <a:r>
              <a:rPr lang="en-US" altLang="zh-CN" sz="1400" i="1" dirty="0" smtClean="0">
                <a:latin typeface="Arial" pitchFamily="34" charset="0"/>
                <a:cs typeface="Arial" pitchFamily="34" charset="0"/>
              </a:rPr>
              <a:t> </a:t>
            </a:r>
            <a:r>
              <a:rPr lang="en-US" altLang="zh-CN" sz="1400" i="1" dirty="0" err="1" smtClean="0">
                <a:latin typeface="Arial" pitchFamily="34" charset="0"/>
                <a:cs typeface="Arial" pitchFamily="34" charset="0"/>
              </a:rPr>
              <a:t>Grewal</a:t>
            </a:r>
            <a:r>
              <a:rPr lang="en-US" altLang="zh-CN" sz="1400" i="1" dirty="0" smtClean="0">
                <a:latin typeface="Arial" pitchFamily="34" charset="0"/>
                <a:cs typeface="Arial" pitchFamily="34" charset="0"/>
              </a:rPr>
              <a:t> held directorships in the following companies: </a:t>
            </a:r>
            <a:r>
              <a:rPr lang="en-US" altLang="zh-CN" sz="1400" i="1" dirty="0" err="1" smtClean="0">
                <a:latin typeface="Arial" pitchFamily="34" charset="0"/>
                <a:cs typeface="Arial" pitchFamily="34" charset="0"/>
              </a:rPr>
              <a:t>Greka</a:t>
            </a:r>
            <a:r>
              <a:rPr lang="en-US" altLang="zh-CN" sz="1400" i="1" dirty="0" smtClean="0">
                <a:latin typeface="Arial" pitchFamily="34" charset="0"/>
                <a:cs typeface="Arial" pitchFamily="34" charset="0"/>
              </a:rPr>
              <a:t> Integrated Inc., Santa Maria Refinery  (formerly </a:t>
            </a:r>
            <a:r>
              <a:rPr lang="en-US" altLang="zh-CN" sz="1400" i="1" dirty="0" err="1" smtClean="0">
                <a:latin typeface="Arial" pitchFamily="34" charset="0"/>
                <a:cs typeface="Arial" pitchFamily="34" charset="0"/>
              </a:rPr>
              <a:t>Greka</a:t>
            </a:r>
            <a:r>
              <a:rPr lang="en-US" altLang="zh-CN" sz="1400" i="1" dirty="0" smtClean="0">
                <a:latin typeface="Arial" pitchFamily="34" charset="0"/>
                <a:cs typeface="Arial" pitchFamily="34" charset="0"/>
              </a:rPr>
              <a:t> Energy Corporation), HVI Cat Canyon Inc. (formerly </a:t>
            </a:r>
            <a:r>
              <a:rPr lang="en-US" altLang="zh-CN" sz="1400" i="1" dirty="0" err="1" smtClean="0">
                <a:latin typeface="Arial" pitchFamily="34" charset="0"/>
                <a:cs typeface="Arial" pitchFamily="34" charset="0"/>
              </a:rPr>
              <a:t>Greka</a:t>
            </a:r>
            <a:r>
              <a:rPr lang="en-US" altLang="zh-CN" sz="1400" i="1" dirty="0" smtClean="0">
                <a:latin typeface="Arial" pitchFamily="34" charset="0"/>
                <a:cs typeface="Arial" pitchFamily="34" charset="0"/>
              </a:rPr>
              <a:t> Oil &amp; Gas Inc). </a:t>
            </a:r>
            <a:r>
              <a:rPr lang="en-US" altLang="zh-CN" sz="1400" i="1" dirty="0" smtClean="0">
                <a:solidFill>
                  <a:srgbClr val="000000"/>
                </a:solidFill>
                <a:latin typeface="Arial" pitchFamily="34" charset="0"/>
                <a:ea typeface="宋体" pitchFamily="2" charset="-122"/>
                <a:cs typeface="宋体" pitchFamily="2" charset="-122"/>
              </a:rPr>
              <a:t>Since 1999, the company has been buying old oil and gas leases-and their aging facilities-from industry giants like Shell and Unocal. </a:t>
            </a:r>
            <a:r>
              <a:rPr lang="en-US" altLang="zh-CN" sz="1400" i="1" dirty="0" err="1" smtClean="0">
                <a:solidFill>
                  <a:srgbClr val="000000"/>
                </a:solidFill>
                <a:latin typeface="Arial" pitchFamily="34" charset="0"/>
                <a:ea typeface="宋体" pitchFamily="2" charset="-122"/>
                <a:cs typeface="宋体" pitchFamily="2" charset="-122"/>
              </a:rPr>
              <a:t>Greka</a:t>
            </a:r>
            <a:r>
              <a:rPr lang="en-US" altLang="zh-CN" sz="1400" i="1" dirty="0" smtClean="0">
                <a:solidFill>
                  <a:srgbClr val="000000"/>
                </a:solidFill>
                <a:latin typeface="Arial" pitchFamily="34" charset="0"/>
                <a:ea typeface="宋体" pitchFamily="2" charset="-122"/>
                <a:cs typeface="宋体" pitchFamily="2" charset="-122"/>
              </a:rPr>
              <a:t> owns 77 facilities, 11 stations, and several hundred wells in Santa Barbara County, though many of the latter currently are not in use. </a:t>
            </a:r>
            <a:endParaRPr lang="en-US" altLang="zh-CN" sz="1400" i="1" dirty="0" smtClean="0">
              <a:latin typeface="Arial" pitchFamily="34" charset="0"/>
              <a:cs typeface="Arial" pitchFamily="34" charset="0"/>
            </a:endParaRPr>
          </a:p>
        </p:txBody>
      </p:sp>
      <p:sp>
        <p:nvSpPr>
          <p:cNvPr id="13" name="TextBox 12"/>
          <p:cNvSpPr txBox="1"/>
          <p:nvPr/>
        </p:nvSpPr>
        <p:spPr>
          <a:xfrm>
            <a:off x="7277554" y="664820"/>
            <a:ext cx="1784559" cy="1107996"/>
          </a:xfrm>
          <a:prstGeom prst="rect">
            <a:avLst/>
          </a:prstGeom>
          <a:noFill/>
        </p:spPr>
        <p:txBody>
          <a:bodyPr wrap="square" rtlCol="0">
            <a:spAutoFit/>
          </a:bodyPr>
          <a:lstStyle/>
          <a:p>
            <a:r>
              <a:rPr lang="en-US" altLang="zh-CN" sz="6600" b="1" dirty="0" smtClean="0">
                <a:solidFill>
                  <a:srgbClr val="FF0000"/>
                </a:solidFill>
                <a:latin typeface="Arial" pitchFamily="34" charset="0"/>
                <a:cs typeface="Arial" pitchFamily="34" charset="0"/>
              </a:rPr>
              <a:t>U.S.</a:t>
            </a:r>
            <a:endParaRPr lang="zh-CN" altLang="en-US" sz="6600" b="1"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over-022_t180"/>
          <p:cNvPicPr>
            <a:picLocks noChangeAspect="1" noChangeArrowheads="1"/>
          </p:cNvPicPr>
          <p:nvPr/>
        </p:nvPicPr>
        <p:blipFill>
          <a:blip r:embed="rId2" cstate="print"/>
          <a:srcRect/>
          <a:stretch>
            <a:fillRect/>
          </a:stretch>
        </p:blipFill>
        <p:spPr bwMode="auto">
          <a:xfrm>
            <a:off x="5220072" y="793911"/>
            <a:ext cx="3768419" cy="5652629"/>
          </a:xfrm>
          <a:prstGeom prst="rect">
            <a:avLst/>
          </a:prstGeom>
          <a:noFill/>
        </p:spPr>
      </p:pic>
      <p:pic>
        <p:nvPicPr>
          <p:cNvPr id="22529" name="Picture 1" descr="viewer_t479"/>
          <p:cNvPicPr>
            <a:picLocks noChangeAspect="1" noChangeArrowheads="1"/>
          </p:cNvPicPr>
          <p:nvPr/>
        </p:nvPicPr>
        <p:blipFill>
          <a:blip r:embed="rId3" cstate="print"/>
          <a:srcRect/>
          <a:stretch>
            <a:fillRect/>
          </a:stretch>
        </p:blipFill>
        <p:spPr bwMode="auto">
          <a:xfrm>
            <a:off x="467544" y="2996952"/>
            <a:ext cx="4562475" cy="3438525"/>
          </a:xfrm>
          <a:prstGeom prst="rect">
            <a:avLst/>
          </a:prstGeom>
          <a:noFill/>
        </p:spPr>
      </p:pic>
      <p:sp>
        <p:nvSpPr>
          <p:cNvPr id="22531" name="Rectangle 3"/>
          <p:cNvSpPr>
            <a:spLocks noChangeArrowheads="1"/>
          </p:cNvSpPr>
          <p:nvPr/>
        </p:nvSpPr>
        <p:spPr bwMode="auto">
          <a:xfrm>
            <a:off x="467544" y="1141339"/>
            <a:ext cx="4392488"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altLang="zh-CN" sz="1600" b="1" dirty="0" smtClean="0">
                <a:latin typeface="Arial" pitchFamily="34" charset="0"/>
                <a:cs typeface="Arial" pitchFamily="34" charset="0"/>
              </a:rPr>
              <a:t>A Federal Environmental Protection Agency-run clean-up effort tackles an oil-choked </a:t>
            </a:r>
            <a:r>
              <a:rPr lang="en-US" altLang="zh-CN" sz="1600" b="1" dirty="0" smtClean="0">
                <a:solidFill>
                  <a:srgbClr val="181818"/>
                </a:solidFill>
                <a:latin typeface="Arial" pitchFamily="34" charset="0"/>
                <a:ea typeface="宋体" pitchFamily="2" charset="-122"/>
                <a:cs typeface="Arial" pitchFamily="34" charset="0"/>
              </a:rPr>
              <a:t>S</a:t>
            </a:r>
            <a:r>
              <a:rPr kumimoji="0" lang="en-US" altLang="zh-CN" sz="1600" b="1" i="0" u="none" strike="noStrike" cap="none" normalizeH="0" baseline="0" dirty="0" smtClean="0">
                <a:ln>
                  <a:noFill/>
                </a:ln>
                <a:solidFill>
                  <a:srgbClr val="181818"/>
                </a:solidFill>
                <a:effectLst/>
                <a:latin typeface="Arial" pitchFamily="34" charset="0"/>
                <a:ea typeface="宋体" pitchFamily="2" charset="-122"/>
                <a:cs typeface="Arial" pitchFamily="34" charset="0"/>
              </a:rPr>
              <a:t>torage pool-caused by a busted pipe-just off Palmer Road, a few miles north of Los Alamos</a:t>
            </a:r>
            <a:r>
              <a:rPr kumimoji="0" lang="en-US" altLang="zh-CN" sz="1600" b="0" i="0" u="none" strike="noStrike" cap="none" normalizeH="0" baseline="0" dirty="0" smtClean="0">
                <a:ln>
                  <a:noFill/>
                </a:ln>
                <a:solidFill>
                  <a:srgbClr val="181818"/>
                </a:solidFill>
                <a:effectLst/>
                <a:latin typeface="Arial" pitchFamily="34" charset="0"/>
                <a:ea typeface="宋体" pitchFamily="2" charset="-122"/>
                <a:cs typeface="Arial" pitchFamily="34" charset="0"/>
              </a:rPr>
              <a:t>.</a:t>
            </a:r>
            <a:endParaRPr kumimoji="0" lang="en-US" altLang="zh-CN" sz="1600" b="0" i="0" u="none" strike="noStrike" cap="none" normalizeH="0" baseline="0" dirty="0" smtClean="0">
              <a:ln>
                <a:noFill/>
              </a:ln>
              <a:solidFill>
                <a:schemeClr val="tx1"/>
              </a:solidFill>
              <a:effectLst/>
              <a:latin typeface="Arial" pitchFamily="34" charset="0"/>
              <a:ea typeface="宋体" pitchFamily="2" charset="-122"/>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smtClean="0">
              <a:ln>
                <a:noFill/>
              </a:ln>
              <a:solidFill>
                <a:schemeClr val="tx1"/>
              </a:solidFill>
              <a:effectLst/>
              <a:latin typeface="Arial" pitchFamily="34" charset="0"/>
              <a:ea typeface="宋体" pitchFamily="2" charset="-122"/>
              <a:cs typeface="Arial" pitchFamily="34" charset="0"/>
            </a:endParaRPr>
          </a:p>
        </p:txBody>
      </p:sp>
      <p:sp>
        <p:nvSpPr>
          <p:cNvPr id="22532" name="Rectangle 4"/>
          <p:cNvSpPr>
            <a:spLocks noChangeArrowheads="1"/>
          </p:cNvSpPr>
          <p:nvPr/>
        </p:nvSpPr>
        <p:spPr bwMode="auto">
          <a:xfrm>
            <a:off x="0" y="49149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755576" y="509191"/>
            <a:ext cx="327585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b="1" i="0" u="none" strike="noStrike" cap="none" normalizeH="0" baseline="0" dirty="0" err="1" smtClean="0">
                <a:ln>
                  <a:noFill/>
                </a:ln>
                <a:solidFill>
                  <a:schemeClr val="tx1"/>
                </a:solidFill>
                <a:effectLst/>
                <a:latin typeface="Arial" pitchFamily="34" charset="0"/>
                <a:ea typeface="宋体" pitchFamily="2" charset="-122"/>
                <a:cs typeface="Arial" pitchFamily="34" charset="0"/>
              </a:rPr>
              <a:t>Greka</a:t>
            </a:r>
            <a:r>
              <a:rPr kumimoji="0" lang="en-US" altLang="zh-CN" b="1" i="0" u="none" strike="noStrike" cap="none" normalizeH="0" baseline="0" dirty="0" smtClean="0">
                <a:ln>
                  <a:noFill/>
                </a:ln>
                <a:solidFill>
                  <a:schemeClr val="tx1"/>
                </a:solidFill>
                <a:effectLst/>
                <a:latin typeface="Arial" pitchFamily="34" charset="0"/>
                <a:ea typeface="宋体" pitchFamily="2" charset="-122"/>
                <a:cs typeface="Arial" pitchFamily="34" charset="0"/>
              </a:rPr>
              <a:t> spill March 3, 2008</a:t>
            </a:r>
            <a:endParaRPr kumimoji="0" lang="en-US" altLang="zh-CN"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pic>
        <p:nvPicPr>
          <p:cNvPr id="7169" name="Picture 1" descr="grecaiskowmar3resized__t479"/>
          <p:cNvPicPr>
            <a:picLocks noChangeAspect="1" noChangeArrowheads="1"/>
          </p:cNvPicPr>
          <p:nvPr/>
        </p:nvPicPr>
        <p:blipFill>
          <a:blip r:embed="rId2" cstate="print"/>
          <a:srcRect/>
          <a:stretch>
            <a:fillRect/>
          </a:stretch>
        </p:blipFill>
        <p:spPr bwMode="auto">
          <a:xfrm>
            <a:off x="323528" y="1316765"/>
            <a:ext cx="3744416" cy="4992555"/>
          </a:xfrm>
          <a:prstGeom prst="rect">
            <a:avLst/>
          </a:prstGeom>
          <a:noFill/>
        </p:spPr>
      </p:pic>
      <p:sp>
        <p:nvSpPr>
          <p:cNvPr id="717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pic>
        <p:nvPicPr>
          <p:cNvPr id="7171" name="Picture 3" descr="oil2"/>
          <p:cNvPicPr>
            <a:picLocks noChangeAspect="1" noChangeArrowheads="1"/>
          </p:cNvPicPr>
          <p:nvPr/>
        </p:nvPicPr>
        <p:blipFill>
          <a:blip r:embed="rId3" cstate="print"/>
          <a:srcRect/>
          <a:stretch>
            <a:fillRect/>
          </a:stretch>
        </p:blipFill>
        <p:spPr bwMode="auto">
          <a:xfrm>
            <a:off x="4211960" y="260648"/>
            <a:ext cx="4457700" cy="3152775"/>
          </a:xfrm>
          <a:prstGeom prst="rect">
            <a:avLst/>
          </a:prstGeom>
          <a:noFill/>
        </p:spPr>
      </p:pic>
      <p:sp>
        <p:nvSpPr>
          <p:cNvPr id="7173" name="Rectangle 5"/>
          <p:cNvSpPr>
            <a:spLocks noChangeArrowheads="1"/>
          </p:cNvSpPr>
          <p:nvPr/>
        </p:nvSpPr>
        <p:spPr bwMode="auto">
          <a:xfrm>
            <a:off x="0" y="36099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pic>
        <p:nvPicPr>
          <p:cNvPr id="7174" name="Picture 6" descr="cover_4697"/>
          <p:cNvPicPr>
            <a:picLocks noChangeAspect="1" noChangeArrowheads="1"/>
          </p:cNvPicPr>
          <p:nvPr/>
        </p:nvPicPr>
        <p:blipFill>
          <a:blip r:embed="rId4" cstate="print"/>
          <a:srcRect/>
          <a:stretch>
            <a:fillRect/>
          </a:stretch>
        </p:blipFill>
        <p:spPr bwMode="auto">
          <a:xfrm>
            <a:off x="4211960" y="3577927"/>
            <a:ext cx="4533900" cy="3019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b="1" dirty="0" smtClean="0">
                <a:latin typeface="Arial" pitchFamily="34" charset="0"/>
                <a:cs typeface="Arial" pitchFamily="34" charset="0"/>
              </a:rPr>
              <a:t>Testimonies</a:t>
            </a:r>
            <a:endParaRPr lang="zh-CN" altLang="en-US" sz="3600" b="1" dirty="0">
              <a:latin typeface="Arial" pitchFamily="34" charset="0"/>
              <a:cs typeface="Arial" pitchFamily="34" charset="0"/>
            </a:endParaRPr>
          </a:p>
        </p:txBody>
      </p:sp>
      <p:sp>
        <p:nvSpPr>
          <p:cNvPr id="3" name="内容占位符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fontScale="55000" lnSpcReduction="20000"/>
          </a:bodyPr>
          <a:lstStyle/>
          <a:p>
            <a:pPr algn="just">
              <a:buFont typeface="Wingdings" pitchFamily="2" charset="2"/>
              <a:buChar char="l"/>
            </a:pPr>
            <a:r>
              <a:rPr lang="en-US" altLang="zh-CN" dirty="0" smtClean="0">
                <a:latin typeface="Arial" pitchFamily="34" charset="0"/>
                <a:cs typeface="Arial" pitchFamily="34" charset="0"/>
              </a:rPr>
              <a:t>“Of </a:t>
            </a:r>
            <a:r>
              <a:rPr lang="en-US" altLang="zh-CN" dirty="0">
                <a:latin typeface="Arial" pitchFamily="34" charset="0"/>
                <a:cs typeface="Arial" pitchFamily="34" charset="0"/>
              </a:rPr>
              <a:t>21 refineries in California, </a:t>
            </a:r>
            <a:r>
              <a:rPr lang="en-US" altLang="zh-CN" dirty="0" err="1">
                <a:latin typeface="Arial" pitchFamily="34" charset="0"/>
                <a:cs typeface="Arial" pitchFamily="34" charset="0"/>
              </a:rPr>
              <a:t>Greka</a:t>
            </a:r>
            <a:r>
              <a:rPr lang="en-US" altLang="zh-CN" dirty="0">
                <a:latin typeface="Arial" pitchFamily="34" charset="0"/>
                <a:cs typeface="Arial" pitchFamily="34" charset="0"/>
              </a:rPr>
              <a:t> Oil &amp; Gas Inc. is the fourth-smallest producer, but the state's biggest inland oil </a:t>
            </a:r>
            <a:r>
              <a:rPr lang="en-US" altLang="zh-CN" dirty="0" smtClean="0">
                <a:latin typeface="Arial" pitchFamily="34" charset="0"/>
                <a:cs typeface="Arial" pitchFamily="34" charset="0"/>
              </a:rPr>
              <a:t>polluter”, according </a:t>
            </a:r>
            <a:r>
              <a:rPr lang="en-US" altLang="zh-CN" dirty="0">
                <a:latin typeface="Arial" pitchFamily="34" charset="0"/>
                <a:cs typeface="Arial" pitchFamily="34" charset="0"/>
              </a:rPr>
              <a:t>to state officials.</a:t>
            </a:r>
            <a:endParaRPr lang="zh-CN" altLang="zh-CN" dirty="0">
              <a:latin typeface="Arial" pitchFamily="34" charset="0"/>
              <a:cs typeface="Arial" pitchFamily="34" charset="0"/>
            </a:endParaRPr>
          </a:p>
          <a:p>
            <a:pPr algn="just">
              <a:buFont typeface="Wingdings" pitchFamily="2" charset="2"/>
              <a:buChar char="l"/>
            </a:pPr>
            <a:endParaRPr lang="en-US" altLang="zh-CN" dirty="0" smtClean="0">
              <a:latin typeface="Arial" pitchFamily="34" charset="0"/>
              <a:cs typeface="Arial" pitchFamily="34" charset="0"/>
            </a:endParaRPr>
          </a:p>
          <a:p>
            <a:pPr algn="just">
              <a:buFont typeface="Wingdings" pitchFamily="2" charset="2"/>
              <a:buChar char="l"/>
            </a:pPr>
            <a:r>
              <a:rPr lang="en-US" altLang="zh-CN" dirty="0" smtClean="0">
                <a:latin typeface="Arial" pitchFamily="34" charset="0"/>
                <a:cs typeface="Arial" pitchFamily="34" charset="0"/>
              </a:rPr>
              <a:t>"</a:t>
            </a:r>
            <a:r>
              <a:rPr lang="en-US" altLang="zh-CN" dirty="0">
                <a:latin typeface="Arial" pitchFamily="34" charset="0"/>
                <a:cs typeface="Arial" pitchFamily="34" charset="0"/>
              </a:rPr>
              <a:t>I've been in the hazardous materials business for 20 years and this is the worst oil company I've ever seen," said Robert Wise, who works at EPA's Superfund division.</a:t>
            </a:r>
            <a:endParaRPr lang="zh-CN" altLang="zh-CN" dirty="0">
              <a:latin typeface="Arial" pitchFamily="34" charset="0"/>
              <a:cs typeface="Arial" pitchFamily="34" charset="0"/>
            </a:endParaRPr>
          </a:p>
          <a:p>
            <a:pPr algn="just">
              <a:buFont typeface="Wingdings" pitchFamily="2" charset="2"/>
              <a:buChar char="l"/>
            </a:pPr>
            <a:endParaRPr lang="en-US" altLang="zh-CN" dirty="0" smtClean="0">
              <a:latin typeface="Arial" pitchFamily="34" charset="0"/>
              <a:cs typeface="Arial" pitchFamily="34" charset="0"/>
            </a:endParaRPr>
          </a:p>
          <a:p>
            <a:pPr algn="just">
              <a:buFont typeface="Wingdings" pitchFamily="2" charset="2"/>
              <a:buChar char="l"/>
            </a:pPr>
            <a:r>
              <a:rPr lang="en-US" altLang="zh-CN" dirty="0" smtClean="0">
                <a:latin typeface="Arial" pitchFamily="34" charset="0"/>
                <a:cs typeface="Arial" pitchFamily="34" charset="0"/>
              </a:rPr>
              <a:t>"</a:t>
            </a:r>
            <a:r>
              <a:rPr lang="en-US" altLang="zh-CN" dirty="0">
                <a:latin typeface="Arial" pitchFamily="34" charset="0"/>
                <a:cs typeface="Arial" pitchFamily="34" charset="0"/>
              </a:rPr>
              <a:t>Right now I can't think of anybody that is worse than </a:t>
            </a:r>
            <a:r>
              <a:rPr lang="en-US" altLang="zh-CN" dirty="0" err="1">
                <a:latin typeface="Arial" pitchFamily="34" charset="0"/>
                <a:cs typeface="Arial" pitchFamily="34" charset="0"/>
              </a:rPr>
              <a:t>Greka</a:t>
            </a:r>
            <a:r>
              <a:rPr lang="en-US" altLang="zh-CN" dirty="0">
                <a:latin typeface="Arial" pitchFamily="34" charset="0"/>
                <a:cs typeface="Arial" pitchFamily="34" charset="0"/>
              </a:rPr>
              <a:t>," said Steve </a:t>
            </a:r>
            <a:r>
              <a:rPr lang="en-US" altLang="zh-CN" dirty="0" err="1">
                <a:latin typeface="Arial" pitchFamily="34" charset="0"/>
                <a:cs typeface="Arial" pitchFamily="34" charset="0"/>
              </a:rPr>
              <a:t>Edinger</a:t>
            </a:r>
            <a:r>
              <a:rPr lang="en-US" altLang="zh-CN" dirty="0">
                <a:latin typeface="Arial" pitchFamily="34" charset="0"/>
                <a:cs typeface="Arial" pitchFamily="34" charset="0"/>
              </a:rPr>
              <a:t>, assistant chief of Fish and Game. "They are the biggest inland oil pollution problem we are dealing with across California. Nobody has our attention like </a:t>
            </a:r>
            <a:r>
              <a:rPr lang="en-US" altLang="zh-CN" dirty="0" err="1">
                <a:latin typeface="Arial" pitchFamily="34" charset="0"/>
                <a:cs typeface="Arial" pitchFamily="34" charset="0"/>
              </a:rPr>
              <a:t>Greka</a:t>
            </a:r>
            <a:r>
              <a:rPr lang="en-US" altLang="zh-CN" dirty="0">
                <a:latin typeface="Arial" pitchFamily="34" charset="0"/>
                <a:cs typeface="Arial" pitchFamily="34" charset="0"/>
              </a:rPr>
              <a:t> does."</a:t>
            </a:r>
            <a:endParaRPr lang="zh-CN" altLang="zh-CN" dirty="0">
              <a:latin typeface="Arial" pitchFamily="34" charset="0"/>
              <a:cs typeface="Arial" pitchFamily="34" charset="0"/>
            </a:endParaRPr>
          </a:p>
          <a:p>
            <a:pPr algn="just">
              <a:buFont typeface="Wingdings" pitchFamily="2" charset="2"/>
              <a:buChar char="l"/>
            </a:pPr>
            <a:endParaRPr lang="en-US" altLang="zh-CN" dirty="0" smtClean="0">
              <a:latin typeface="Arial" pitchFamily="34" charset="0"/>
              <a:cs typeface="Arial" pitchFamily="34" charset="0"/>
            </a:endParaRPr>
          </a:p>
          <a:p>
            <a:pPr algn="just">
              <a:buFont typeface="Wingdings" pitchFamily="2" charset="2"/>
              <a:buChar char="l"/>
            </a:pPr>
            <a:r>
              <a:rPr lang="en-US" altLang="zh-CN" dirty="0" smtClean="0">
                <a:latin typeface="Arial" pitchFamily="34" charset="0"/>
                <a:cs typeface="Arial" pitchFamily="34" charset="0"/>
              </a:rPr>
              <a:t>"</a:t>
            </a:r>
            <a:r>
              <a:rPr lang="en-US" altLang="zh-CN" dirty="0">
                <a:latin typeface="Arial" pitchFamily="34" charset="0"/>
                <a:cs typeface="Arial" pitchFamily="34" charset="0"/>
              </a:rPr>
              <a:t>I believe in giving people and businesses more than one chance, a number of chances if they're trying to make things right, but I don't believe in 400 chances," said Doreen Farr, a former planning commissioner running for a seat on the board.</a:t>
            </a:r>
            <a:endParaRPr lang="zh-CN" altLang="zh-CN" dirty="0">
              <a:latin typeface="Arial" pitchFamily="34" charset="0"/>
              <a:cs typeface="Arial" pitchFamily="34" charset="0"/>
            </a:endParaRPr>
          </a:p>
          <a:p>
            <a:pPr algn="just">
              <a:buFont typeface="Wingdings" pitchFamily="2" charset="2"/>
              <a:buChar char="l"/>
            </a:pPr>
            <a:endParaRPr lang="zh-CN" alt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b="1" dirty="0" smtClean="0">
                <a:latin typeface="Arial" pitchFamily="34" charset="0"/>
                <a:cs typeface="Arial" pitchFamily="34" charset="0"/>
              </a:rPr>
              <a:t>2006</a:t>
            </a:r>
            <a:endParaRPr lang="zh-CN" altLang="en-US" b="1" dirty="0">
              <a:latin typeface="Arial" pitchFamily="34" charset="0"/>
              <a:cs typeface="Arial" pitchFamily="34" charset="0"/>
            </a:endParaRPr>
          </a:p>
        </p:txBody>
      </p:sp>
      <p:sp>
        <p:nvSpPr>
          <p:cNvPr id="3" name="内容占位符 2"/>
          <p:cNvSpPr>
            <a:spLocks noGrp="1"/>
          </p:cNvSpPr>
          <p:nvPr>
            <p:ph idx="1"/>
          </p:nvPr>
        </p:nvSpPr>
        <p:spPr>
          <a:ln w="28575">
            <a:solidFill>
              <a:schemeClr val="tx1">
                <a:lumMod val="75000"/>
                <a:lumOff val="25000"/>
              </a:schemeClr>
            </a:solidFill>
          </a:ln>
        </p:spPr>
        <p:txBody>
          <a:bodyPr>
            <a:normAutofit/>
          </a:bodyPr>
          <a:lstStyle/>
          <a:p>
            <a:pPr algn="just">
              <a:buFont typeface="Wingdings" pitchFamily="2" charset="2"/>
              <a:buChar char="l"/>
            </a:pPr>
            <a:endParaRPr lang="en-US" altLang="zh-CN" sz="1600" dirty="0" smtClean="0">
              <a:latin typeface="Arial" pitchFamily="34" charset="0"/>
              <a:cs typeface="Arial" pitchFamily="34" charset="0"/>
            </a:endParaRPr>
          </a:p>
          <a:p>
            <a:pPr lvl="0" algn="just">
              <a:buFont typeface="Wingdings" pitchFamily="2" charset="2"/>
              <a:buChar char="l"/>
            </a:pPr>
            <a:r>
              <a:rPr lang="en-US" altLang="zh-CN" sz="1600" dirty="0" smtClean="0">
                <a:latin typeface="Arial" pitchFamily="34" charset="0"/>
                <a:cs typeface="Arial" pitchFamily="34" charset="0"/>
              </a:rPr>
              <a:t>In November 2006, </a:t>
            </a:r>
            <a:r>
              <a:rPr lang="en-US" altLang="zh-CN" sz="1600" dirty="0" err="1" smtClean="0">
                <a:latin typeface="Arial" pitchFamily="34" charset="0"/>
                <a:cs typeface="Arial" pitchFamily="34" charset="0"/>
              </a:rPr>
              <a:t>Greka</a:t>
            </a:r>
            <a:r>
              <a:rPr lang="en-US" altLang="zh-CN" sz="1600" dirty="0" smtClean="0">
                <a:latin typeface="Arial" pitchFamily="34" charset="0"/>
                <a:cs typeface="Arial" pitchFamily="34" charset="0"/>
              </a:rPr>
              <a:t> Energy Corp, headed by </a:t>
            </a:r>
            <a:r>
              <a:rPr lang="en-US" altLang="zh-CN" sz="1600" dirty="0" err="1" smtClean="0">
                <a:latin typeface="Arial" pitchFamily="34" charset="0"/>
                <a:cs typeface="Arial" pitchFamily="34" charset="0"/>
              </a:rPr>
              <a:t>Randeep</a:t>
            </a:r>
            <a:r>
              <a:rPr lang="en-US" altLang="zh-CN" sz="1600" dirty="0" smtClean="0">
                <a:latin typeface="Arial" pitchFamily="34" charset="0"/>
                <a:cs typeface="Arial" pitchFamily="34" charset="0"/>
              </a:rPr>
              <a:t> </a:t>
            </a:r>
            <a:r>
              <a:rPr lang="en-US" altLang="zh-CN" sz="1600" dirty="0" err="1" smtClean="0">
                <a:latin typeface="Arial" pitchFamily="34" charset="0"/>
                <a:cs typeface="Arial" pitchFamily="34" charset="0"/>
              </a:rPr>
              <a:t>Grewal</a:t>
            </a:r>
            <a:r>
              <a:rPr lang="en-US" altLang="zh-CN" sz="1600" dirty="0" smtClean="0">
                <a:latin typeface="Arial" pitchFamily="34" charset="0"/>
                <a:cs typeface="Arial" pitchFamily="34" charset="0"/>
              </a:rPr>
              <a:t>, reached a settlement in a civil lawsuit that had accused </a:t>
            </a:r>
            <a:r>
              <a:rPr lang="en-US" altLang="zh-CN" sz="1600" dirty="0" err="1" smtClean="0">
                <a:latin typeface="Arial" pitchFamily="34" charset="0"/>
                <a:cs typeface="Arial" pitchFamily="34" charset="0"/>
              </a:rPr>
              <a:t>Greka</a:t>
            </a:r>
            <a:r>
              <a:rPr lang="en-US" altLang="zh-CN" sz="1600" dirty="0" smtClean="0">
                <a:latin typeface="Arial" pitchFamily="34" charset="0"/>
                <a:cs typeface="Arial" pitchFamily="34" charset="0"/>
              </a:rPr>
              <a:t> Energy of more than 100 safety and environmental violations by its onshore oil and gas facilities in Santa Barbara County, California. The suit claimed </a:t>
            </a:r>
            <a:r>
              <a:rPr lang="en-US" altLang="zh-CN" sz="1600" dirty="0" err="1" smtClean="0">
                <a:latin typeface="Arial" pitchFamily="34" charset="0"/>
                <a:cs typeface="Arial" pitchFamily="34" charset="0"/>
              </a:rPr>
              <a:t>Greka</a:t>
            </a:r>
            <a:r>
              <a:rPr lang="en-US" altLang="zh-CN" sz="1600" dirty="0" smtClean="0">
                <a:latin typeface="Arial" pitchFamily="34" charset="0"/>
                <a:cs typeface="Arial" pitchFamily="34" charset="0"/>
              </a:rPr>
              <a:t> operated many of its onshore oil and gas facilities without permits and failed to repair and maintain deteriorating equipment likely to cause explosions, fires and the release of poisonous gas. </a:t>
            </a:r>
            <a:endParaRPr lang="zh-CN" altLang="zh-CN" sz="1600" dirty="0" smtClean="0">
              <a:latin typeface="Arial" pitchFamily="34" charset="0"/>
              <a:cs typeface="Arial" pitchFamily="34" charset="0"/>
            </a:endParaRPr>
          </a:p>
          <a:p>
            <a:pPr algn="just">
              <a:buNone/>
            </a:pPr>
            <a:r>
              <a:rPr lang="en-US" altLang="zh-CN" sz="1600" dirty="0" smtClean="0">
                <a:latin typeface="Arial" pitchFamily="34" charset="0"/>
                <a:cs typeface="Arial" pitchFamily="34" charset="0"/>
              </a:rPr>
              <a:t> </a:t>
            </a:r>
            <a:endParaRPr lang="zh-CN" altLang="zh-CN" sz="1600" dirty="0" smtClean="0">
              <a:latin typeface="Arial" pitchFamily="34" charset="0"/>
              <a:cs typeface="Arial" pitchFamily="34" charset="0"/>
            </a:endParaRPr>
          </a:p>
          <a:p>
            <a:pPr algn="just">
              <a:buFont typeface="Wingdings" pitchFamily="2" charset="2"/>
              <a:buChar char="l"/>
            </a:pPr>
            <a:r>
              <a:rPr lang="en-US" altLang="zh-CN" sz="1600" dirty="0" smtClean="0">
                <a:latin typeface="Arial" pitchFamily="34" charset="0"/>
                <a:cs typeface="Arial" pitchFamily="34" charset="0"/>
              </a:rPr>
              <a:t>The suit also alleged that the company did not train or equip employees adequately, and failed to respond to an alert system designed to prevent an underground pipeline rupture. Under the settlement, </a:t>
            </a:r>
            <a:r>
              <a:rPr lang="en-US" altLang="zh-CN" sz="1600" dirty="0" err="1" smtClean="0">
                <a:latin typeface="Arial" pitchFamily="34" charset="0"/>
                <a:cs typeface="Arial" pitchFamily="34" charset="0"/>
              </a:rPr>
              <a:t>Greka</a:t>
            </a:r>
            <a:r>
              <a:rPr lang="en-US" altLang="zh-CN" sz="1600" dirty="0" smtClean="0">
                <a:latin typeface="Arial" pitchFamily="34" charset="0"/>
                <a:cs typeface="Arial" pitchFamily="34" charset="0"/>
              </a:rPr>
              <a:t> agreed to pay US$ 75,000 in civil penalties, with half going to Santa Barbara County, and the other half to the county Air Pollution Control District. The settlement stipulated that </a:t>
            </a:r>
            <a:r>
              <a:rPr lang="en-US" altLang="zh-CN" sz="1600" dirty="0" err="1" smtClean="0">
                <a:latin typeface="Arial" pitchFamily="34" charset="0"/>
                <a:cs typeface="Arial" pitchFamily="34" charset="0"/>
              </a:rPr>
              <a:t>Greka</a:t>
            </a:r>
            <a:r>
              <a:rPr lang="en-US" altLang="zh-CN" sz="1600" dirty="0" smtClean="0">
                <a:latin typeface="Arial" pitchFamily="34" charset="0"/>
                <a:cs typeface="Arial" pitchFamily="34" charset="0"/>
              </a:rPr>
              <a:t> will pay an additional US$ 150,000 in civil penalties to the county and the Air Pollution Control District if it makes another similar violation during the next three years. The total amount in civil penalties paid by </a:t>
            </a:r>
            <a:r>
              <a:rPr lang="en-US" altLang="zh-CN" sz="1600" dirty="0" err="1" smtClean="0">
                <a:latin typeface="Arial" pitchFamily="34" charset="0"/>
                <a:cs typeface="Arial" pitchFamily="34" charset="0"/>
              </a:rPr>
              <a:t>Greka</a:t>
            </a:r>
            <a:r>
              <a:rPr lang="en-US" altLang="zh-CN" sz="1600" dirty="0" smtClean="0">
                <a:latin typeface="Arial" pitchFamily="34" charset="0"/>
                <a:cs typeface="Arial" pitchFamily="34" charset="0"/>
              </a:rPr>
              <a:t> to the county and Air Pollution Control District as a result of </a:t>
            </a:r>
            <a:r>
              <a:rPr lang="en-US" altLang="zh-CN" sz="1600" b="1" dirty="0" smtClean="0">
                <a:solidFill>
                  <a:srgbClr val="FF0000"/>
                </a:solidFill>
                <a:latin typeface="Arial" pitchFamily="34" charset="0"/>
                <a:cs typeface="Arial" pitchFamily="34" charset="0"/>
              </a:rPr>
              <a:t>settlements in the case was US$ 675,000.</a:t>
            </a:r>
            <a:endParaRPr lang="zh-CN" altLang="zh-CN" sz="1600" b="1" dirty="0" smtClean="0">
              <a:solidFill>
                <a:srgbClr val="FF0000"/>
              </a:solidFill>
              <a:latin typeface="Arial" pitchFamily="34" charset="0"/>
              <a:cs typeface="Arial" pitchFamily="34" charset="0"/>
            </a:endParaRPr>
          </a:p>
          <a:p>
            <a:pPr algn="just">
              <a:buFont typeface="Wingdings" pitchFamily="2" charset="2"/>
              <a:buChar char="l"/>
            </a:pPr>
            <a:endParaRPr lang="zh-CN" altLang="en-US"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b="1" dirty="0" smtClean="0">
                <a:latin typeface="Arial" pitchFamily="34" charset="0"/>
                <a:cs typeface="Arial" pitchFamily="34" charset="0"/>
              </a:rPr>
              <a:t>2007</a:t>
            </a:r>
            <a:endParaRPr lang="zh-CN" altLang="en-US" b="1" dirty="0">
              <a:latin typeface="Arial" pitchFamily="34" charset="0"/>
              <a:cs typeface="Arial" pitchFamily="34" charset="0"/>
            </a:endParaRPr>
          </a:p>
        </p:txBody>
      </p:sp>
      <p:sp>
        <p:nvSpPr>
          <p:cNvPr id="5" name="内容占位符 4"/>
          <p:cNvSpPr>
            <a:spLocks noGrp="1"/>
          </p:cNvSpPr>
          <p:nvPr>
            <p:ph idx="1"/>
          </p:nvPr>
        </p:nvSpPr>
        <p:spPr>
          <a:xfrm>
            <a:off x="457200" y="1600200"/>
            <a:ext cx="8229600" cy="4709120"/>
          </a:xfrm>
          <a:ln w="28575">
            <a:solidFill>
              <a:schemeClr val="tx1">
                <a:lumMod val="75000"/>
                <a:lumOff val="25000"/>
              </a:schemeClr>
            </a:solidFill>
          </a:ln>
        </p:spPr>
        <p:txBody>
          <a:bodyPr>
            <a:noAutofit/>
          </a:bodyPr>
          <a:lstStyle/>
          <a:p>
            <a:pPr algn="just">
              <a:buFont typeface="Wingdings" pitchFamily="2" charset="2"/>
              <a:buChar char="l"/>
            </a:pPr>
            <a:r>
              <a:rPr lang="en-US" altLang="zh-CN" sz="1400" dirty="0">
                <a:latin typeface="Arial" pitchFamily="34" charset="0"/>
                <a:cs typeface="Arial" pitchFamily="34" charset="0"/>
              </a:rPr>
              <a:t>In June 2007, the Santa Maria Refining Company, a subsidiary of </a:t>
            </a:r>
            <a:r>
              <a:rPr lang="en-US" altLang="zh-CN" sz="1400" dirty="0" err="1">
                <a:latin typeface="Arial" pitchFamily="34" charset="0"/>
                <a:cs typeface="Arial" pitchFamily="34" charset="0"/>
              </a:rPr>
              <a:t>Greka</a:t>
            </a:r>
            <a:r>
              <a:rPr lang="en-US" altLang="zh-CN" sz="1400" dirty="0">
                <a:latin typeface="Arial" pitchFamily="34" charset="0"/>
                <a:cs typeface="Arial" pitchFamily="34" charset="0"/>
              </a:rPr>
              <a:t> Energy Corporation, pleaded guilty to </a:t>
            </a:r>
            <a:r>
              <a:rPr lang="en-US" altLang="zh-CN" sz="1800" b="1" dirty="0">
                <a:solidFill>
                  <a:srgbClr val="FF0000"/>
                </a:solidFill>
                <a:latin typeface="Arial" pitchFamily="34" charset="0"/>
                <a:cs typeface="Arial" pitchFamily="34" charset="0"/>
              </a:rPr>
              <a:t>criminal charges </a:t>
            </a:r>
            <a:r>
              <a:rPr lang="en-US" altLang="zh-CN" sz="1400" dirty="0">
                <a:latin typeface="Arial" pitchFamily="34" charset="0"/>
                <a:cs typeface="Arial" pitchFamily="34" charset="0"/>
              </a:rPr>
              <a:t>of violating the Safe Drinking Water Act in </a:t>
            </a:r>
            <a:r>
              <a:rPr lang="en-US" altLang="zh-CN" sz="1400" dirty="0" smtClean="0">
                <a:latin typeface="Arial" pitchFamily="34" charset="0"/>
                <a:cs typeface="Arial" pitchFamily="34" charset="0"/>
              </a:rPr>
              <a:t>Santa </a:t>
            </a:r>
            <a:r>
              <a:rPr lang="en-US" altLang="zh-CN" sz="1400" dirty="0">
                <a:latin typeface="Arial" pitchFamily="34" charset="0"/>
                <a:cs typeface="Arial" pitchFamily="34" charset="0"/>
              </a:rPr>
              <a:t>Maria, California</a:t>
            </a:r>
            <a:r>
              <a:rPr lang="en-US" altLang="zh-CN" sz="1400" dirty="0" smtClean="0">
                <a:latin typeface="Arial" pitchFamily="34" charset="0"/>
                <a:cs typeface="Arial" pitchFamily="34" charset="0"/>
              </a:rPr>
              <a:t>.</a:t>
            </a:r>
          </a:p>
          <a:p>
            <a:pPr algn="just">
              <a:buFont typeface="Wingdings" pitchFamily="2" charset="2"/>
              <a:buChar char="l"/>
            </a:pPr>
            <a:endParaRPr lang="en-US" altLang="zh-CN" sz="1400" dirty="0" smtClean="0">
              <a:latin typeface="Arial" pitchFamily="34" charset="0"/>
              <a:cs typeface="Arial" pitchFamily="34" charset="0"/>
            </a:endParaRPr>
          </a:p>
          <a:p>
            <a:pPr lvl="0" algn="just">
              <a:buFont typeface="Wingdings" pitchFamily="2" charset="2"/>
              <a:buChar char="l"/>
            </a:pPr>
            <a:r>
              <a:rPr lang="en-US" altLang="zh-CN" sz="1400" dirty="0">
                <a:latin typeface="Arial" pitchFamily="34" charset="0"/>
                <a:cs typeface="Arial" pitchFamily="34" charset="0"/>
              </a:rPr>
              <a:t>Since April 2004, the US Environmental Protection Agency (EPA) had been investigating allegations that officials at </a:t>
            </a:r>
            <a:r>
              <a:rPr lang="en-US" altLang="zh-CN" sz="1400" dirty="0" err="1">
                <a:latin typeface="Arial" pitchFamily="34" charset="0"/>
                <a:cs typeface="Arial" pitchFamily="34" charset="0"/>
              </a:rPr>
              <a:t>Greka</a:t>
            </a:r>
            <a:r>
              <a:rPr lang="en-US" altLang="zh-CN" sz="1400" dirty="0">
                <a:latin typeface="Arial" pitchFamily="34" charset="0"/>
                <a:cs typeface="Arial" pitchFamily="34" charset="0"/>
              </a:rPr>
              <a:t> had "knowingly and routinely" discharged oil refinery waste into underground injection wells that are permitted only for the disposal of brine, which is separated from crude oil during the refining process. Investigators said the wastewater contained benzene, a chemical that can cause cancer, anemia, excessive bleeding as well as damage to the immune system. </a:t>
            </a:r>
            <a:endParaRPr lang="zh-CN" altLang="zh-CN" sz="1400" dirty="0">
              <a:latin typeface="Arial" pitchFamily="34" charset="0"/>
              <a:cs typeface="Arial" pitchFamily="34" charset="0"/>
            </a:endParaRPr>
          </a:p>
          <a:p>
            <a:pPr algn="just">
              <a:buFont typeface="Wingdings" pitchFamily="2" charset="2"/>
              <a:buChar char="l"/>
            </a:pPr>
            <a:endParaRPr lang="zh-CN" altLang="zh-CN" sz="1400" dirty="0">
              <a:latin typeface="Arial" pitchFamily="34" charset="0"/>
              <a:cs typeface="Arial" pitchFamily="34" charset="0"/>
            </a:endParaRPr>
          </a:p>
          <a:p>
            <a:pPr algn="just">
              <a:buFont typeface="Wingdings" pitchFamily="2" charset="2"/>
              <a:buChar char="l"/>
            </a:pPr>
            <a:r>
              <a:rPr lang="en-US" altLang="zh-CN" sz="1400" dirty="0">
                <a:latin typeface="Arial" pitchFamily="34" charset="0"/>
                <a:cs typeface="Arial" pitchFamily="34" charset="0"/>
              </a:rPr>
              <a:t>In court documents, the company admitted to intentionally pumping contaminated wastewater into the injection wells. The company also was sentenced for making false statements to the EPA. In addition to the penalty and probation, the company was asked pay the EPA $15,500 in restitution, and implement an independently audited environmental compliance program. </a:t>
            </a:r>
            <a:r>
              <a:rPr lang="en-US" altLang="zh-CN" sz="1600" b="1" dirty="0">
                <a:solidFill>
                  <a:srgbClr val="FF0000"/>
                </a:solidFill>
                <a:latin typeface="Arial" pitchFamily="34" charset="0"/>
                <a:cs typeface="Arial" pitchFamily="34" charset="0"/>
              </a:rPr>
              <a:t>Three individual defendants had also pleaded guilty </a:t>
            </a:r>
            <a:r>
              <a:rPr lang="en-US" altLang="zh-CN" sz="1400" dirty="0">
                <a:latin typeface="Arial" pitchFamily="34" charset="0"/>
                <a:cs typeface="Arial" pitchFamily="34" charset="0"/>
              </a:rPr>
              <a:t>to making false statements to the EPA in connection with this case. The company was also given a penalty of US$ 1,000,000</a:t>
            </a:r>
            <a:r>
              <a:rPr lang="en-US" altLang="zh-CN" sz="1400" dirty="0" smtClean="0">
                <a:latin typeface="Arial" pitchFamily="34" charset="0"/>
                <a:cs typeface="Arial" pitchFamily="34" charset="0"/>
              </a:rPr>
              <a:t>.</a:t>
            </a:r>
          </a:p>
          <a:p>
            <a:pPr algn="just">
              <a:buFont typeface="Wingdings" pitchFamily="2" charset="2"/>
              <a:buChar char="l"/>
            </a:pPr>
            <a:endParaRPr lang="en-US" altLang="zh-CN" sz="1400" dirty="0">
              <a:latin typeface="Arial" pitchFamily="34" charset="0"/>
              <a:cs typeface="Arial" pitchFamily="34" charset="0"/>
            </a:endParaRPr>
          </a:p>
          <a:p>
            <a:pPr lvl="0" algn="just">
              <a:buFont typeface="Wingdings" pitchFamily="2" charset="2"/>
              <a:buChar char="l"/>
            </a:pPr>
            <a:r>
              <a:rPr lang="en-US" altLang="zh-CN" sz="1400" dirty="0">
                <a:latin typeface="Arial" pitchFamily="34" charset="0"/>
                <a:cs typeface="Arial" pitchFamily="34" charset="0"/>
              </a:rPr>
              <a:t>In a separate action in June 2006, the EPA fined the refinery $127,500 for unauthorized disposal of oil refinery wastewater into the wells.</a:t>
            </a:r>
            <a:endParaRPr lang="zh-CN" altLang="zh-CN" sz="1400" dirty="0">
              <a:latin typeface="Arial" pitchFamily="34" charset="0"/>
              <a:cs typeface="Arial" pitchFamily="34" charset="0"/>
            </a:endParaRPr>
          </a:p>
          <a:p>
            <a:pPr algn="just">
              <a:buFont typeface="Wingdings" pitchFamily="2" charset="2"/>
              <a:buChar char="l"/>
            </a:pPr>
            <a:endParaRPr lang="zh-CN" altLang="zh-CN" sz="1400" dirty="0">
              <a:latin typeface="Arial" pitchFamily="34" charset="0"/>
              <a:cs typeface="Arial" pitchFamily="34" charset="0"/>
            </a:endParaRPr>
          </a:p>
          <a:p>
            <a:pPr algn="just">
              <a:buFont typeface="Wingdings" pitchFamily="2" charset="2"/>
              <a:buChar char="l"/>
            </a:pPr>
            <a:endParaRPr lang="zh-CN" altLang="en-US"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44624"/>
            <a:ext cx="8229600" cy="1143000"/>
          </a:xfrm>
        </p:spPr>
        <p:txBody>
          <a:bodyPr/>
          <a:lstStyle/>
          <a:p>
            <a:r>
              <a:rPr lang="en-US" altLang="zh-CN" b="1" dirty="0" smtClean="0">
                <a:latin typeface="Arial" pitchFamily="34" charset="0"/>
                <a:cs typeface="Arial" pitchFamily="34" charset="0"/>
              </a:rPr>
              <a:t>2011</a:t>
            </a:r>
            <a:endParaRPr lang="zh-CN" altLang="en-US" b="1" dirty="0">
              <a:latin typeface="Arial" pitchFamily="34" charset="0"/>
              <a:cs typeface="Arial" pitchFamily="34" charset="0"/>
            </a:endParaRPr>
          </a:p>
        </p:txBody>
      </p:sp>
      <p:sp>
        <p:nvSpPr>
          <p:cNvPr id="3" name="内容占位符 2"/>
          <p:cNvSpPr>
            <a:spLocks noGrp="1"/>
          </p:cNvSpPr>
          <p:nvPr>
            <p:ph idx="1"/>
          </p:nvPr>
        </p:nvSpPr>
        <p:spPr>
          <a:xfrm>
            <a:off x="457200" y="1124744"/>
            <a:ext cx="8229600" cy="5544616"/>
          </a:xfrm>
          <a:ln w="28575">
            <a:solidFill>
              <a:schemeClr val="tx1">
                <a:lumMod val="75000"/>
                <a:lumOff val="25000"/>
              </a:schemeClr>
            </a:solidFill>
          </a:ln>
        </p:spPr>
        <p:txBody>
          <a:bodyPr>
            <a:noAutofit/>
          </a:bodyPr>
          <a:lstStyle/>
          <a:p>
            <a:pPr lvl="0" algn="just">
              <a:lnSpc>
                <a:spcPct val="120000"/>
              </a:lnSpc>
              <a:spcBef>
                <a:spcPts val="0"/>
              </a:spcBef>
              <a:buFont typeface="Wingdings" pitchFamily="2" charset="2"/>
              <a:buChar char="l"/>
            </a:pPr>
            <a:r>
              <a:rPr lang="en-US" altLang="zh-CN" sz="1400" b="1" dirty="0">
                <a:solidFill>
                  <a:srgbClr val="FF0000"/>
                </a:solidFill>
                <a:latin typeface="Arial" pitchFamily="34" charset="0"/>
                <a:cs typeface="Arial" pitchFamily="34" charset="0"/>
              </a:rPr>
              <a:t>In March 2011 </a:t>
            </a:r>
            <a:r>
              <a:rPr lang="en-US" altLang="zh-CN" sz="1400" dirty="0">
                <a:latin typeface="Arial" pitchFamily="34" charset="0"/>
                <a:cs typeface="Arial" pitchFamily="34" charset="0"/>
              </a:rPr>
              <a:t>Santa Barbara County announced details of an agreement reached with </a:t>
            </a:r>
            <a:r>
              <a:rPr lang="en-US" altLang="zh-CN" sz="1400" dirty="0" err="1">
                <a:latin typeface="Arial" pitchFamily="34" charset="0"/>
                <a:cs typeface="Arial" pitchFamily="34" charset="0"/>
              </a:rPr>
              <a:t>Greka</a:t>
            </a:r>
            <a:r>
              <a:rPr lang="en-US" altLang="zh-CN" sz="1400" dirty="0">
                <a:latin typeface="Arial" pitchFamily="34" charset="0"/>
                <a:cs typeface="Arial" pitchFamily="34" charset="0"/>
              </a:rPr>
              <a:t> after approximately two years of contentious negotiations. </a:t>
            </a:r>
            <a:r>
              <a:rPr lang="en-US" altLang="zh-CN" sz="1400" dirty="0" err="1">
                <a:solidFill>
                  <a:srgbClr val="FF0000"/>
                </a:solidFill>
                <a:latin typeface="Arial" pitchFamily="34" charset="0"/>
                <a:cs typeface="Arial" pitchFamily="34" charset="0"/>
              </a:rPr>
              <a:t>Greka</a:t>
            </a:r>
            <a:r>
              <a:rPr lang="en-US" altLang="zh-CN" sz="1400" dirty="0">
                <a:solidFill>
                  <a:srgbClr val="FF0000"/>
                </a:solidFill>
                <a:latin typeface="Arial" pitchFamily="34" charset="0"/>
                <a:cs typeface="Arial" pitchFamily="34" charset="0"/>
              </a:rPr>
              <a:t> agreed to pay $2 million between 2011 and 2014 as compensation for the series of spills</a:t>
            </a:r>
            <a:r>
              <a:rPr lang="en-US" altLang="zh-CN" sz="1400" dirty="0">
                <a:latin typeface="Arial" pitchFamily="34" charset="0"/>
                <a:cs typeface="Arial" pitchFamily="34" charset="0"/>
              </a:rPr>
              <a:t> which occurred in late 2007 and early 2008, events which included more than 1700 violations of County regulations. Additionally, </a:t>
            </a:r>
            <a:r>
              <a:rPr lang="en-US" altLang="zh-CN" sz="1400" dirty="0" err="1">
                <a:latin typeface="Arial" pitchFamily="34" charset="0"/>
                <a:cs typeface="Arial" pitchFamily="34" charset="0"/>
              </a:rPr>
              <a:t>Greka</a:t>
            </a:r>
            <a:r>
              <a:rPr lang="en-US" altLang="zh-CN" sz="1400" dirty="0">
                <a:latin typeface="Arial" pitchFamily="34" charset="0"/>
                <a:cs typeface="Arial" pitchFamily="34" charset="0"/>
              </a:rPr>
              <a:t> promised to improve their infrastructure to make future spills less likely, including reinforcing containment structures. </a:t>
            </a:r>
            <a:r>
              <a:rPr lang="en-US" altLang="zh-CN" sz="1400" dirty="0" err="1">
                <a:latin typeface="Arial" pitchFamily="34" charset="0"/>
                <a:cs typeface="Arial" pitchFamily="34" charset="0"/>
              </a:rPr>
              <a:t>Greka</a:t>
            </a:r>
            <a:r>
              <a:rPr lang="en-US" altLang="zh-CN" sz="1400" dirty="0">
                <a:latin typeface="Arial" pitchFamily="34" charset="0"/>
                <a:cs typeface="Arial" pitchFamily="34" charset="0"/>
              </a:rPr>
              <a:t> changed its name to HVI Cat Canyon, Inc. in May 2011, going back to a name it had used prior to 1999 for its operations on the East Cat Canyon Oil Field. </a:t>
            </a:r>
            <a:endParaRPr lang="zh-CN" altLang="zh-CN" sz="1400" dirty="0">
              <a:latin typeface="Arial" pitchFamily="34" charset="0"/>
              <a:cs typeface="Arial" pitchFamily="34" charset="0"/>
            </a:endParaRPr>
          </a:p>
          <a:p>
            <a:pPr algn="just">
              <a:lnSpc>
                <a:spcPct val="120000"/>
              </a:lnSpc>
              <a:spcBef>
                <a:spcPts val="0"/>
              </a:spcBef>
              <a:buFont typeface="Wingdings" pitchFamily="2" charset="2"/>
              <a:buChar char="l"/>
            </a:pPr>
            <a:endParaRPr lang="zh-CN" altLang="zh-CN" sz="1400" dirty="0">
              <a:latin typeface="Arial" pitchFamily="34" charset="0"/>
              <a:cs typeface="Arial" pitchFamily="34" charset="0"/>
            </a:endParaRPr>
          </a:p>
          <a:p>
            <a:pPr algn="just">
              <a:lnSpc>
                <a:spcPct val="120000"/>
              </a:lnSpc>
              <a:spcBef>
                <a:spcPts val="0"/>
              </a:spcBef>
              <a:buFont typeface="Wingdings" pitchFamily="2" charset="2"/>
              <a:buChar char="l"/>
            </a:pPr>
            <a:r>
              <a:rPr lang="en-US" altLang="zh-CN" sz="1400" b="1" dirty="0" smtClean="0">
                <a:solidFill>
                  <a:srgbClr val="FF0000"/>
                </a:solidFill>
                <a:latin typeface="Arial" pitchFamily="34" charset="0"/>
                <a:cs typeface="Arial" pitchFamily="34" charset="0"/>
              </a:rPr>
              <a:t>On </a:t>
            </a:r>
            <a:r>
              <a:rPr lang="en-US" altLang="zh-CN" sz="1400" b="1" dirty="0">
                <a:solidFill>
                  <a:srgbClr val="FF0000"/>
                </a:solidFill>
                <a:latin typeface="Arial" pitchFamily="34" charset="0"/>
                <a:cs typeface="Arial" pitchFamily="34" charset="0"/>
              </a:rPr>
              <a:t>June 17, 2011, </a:t>
            </a:r>
            <a:r>
              <a:rPr lang="en-US" altLang="zh-CN" sz="1400" dirty="0">
                <a:latin typeface="Arial" pitchFamily="34" charset="0"/>
                <a:cs typeface="Arial" pitchFamily="34" charset="0"/>
              </a:rPr>
              <a:t>the U.S. Department of Justice, California Department of Fish and Game, and California Regional Water Quality Control Board filed </a:t>
            </a:r>
            <a:r>
              <a:rPr lang="en-US" altLang="zh-CN" sz="1400" b="1" dirty="0">
                <a:solidFill>
                  <a:srgbClr val="FF0000"/>
                </a:solidFill>
                <a:latin typeface="Arial" pitchFamily="34" charset="0"/>
                <a:cs typeface="Arial" pitchFamily="34" charset="0"/>
              </a:rPr>
              <a:t>suit against </a:t>
            </a:r>
            <a:r>
              <a:rPr lang="en-US" altLang="zh-CN" sz="1400" b="1" dirty="0" err="1">
                <a:solidFill>
                  <a:srgbClr val="FF0000"/>
                </a:solidFill>
                <a:latin typeface="Arial" pitchFamily="34" charset="0"/>
                <a:cs typeface="Arial" pitchFamily="34" charset="0"/>
              </a:rPr>
              <a:t>Greka</a:t>
            </a:r>
            <a:r>
              <a:rPr lang="en-US" altLang="zh-CN" sz="1400" b="1" dirty="0">
                <a:solidFill>
                  <a:srgbClr val="FF0000"/>
                </a:solidFill>
                <a:latin typeface="Arial" pitchFamily="34" charset="0"/>
                <a:cs typeface="Arial" pitchFamily="34" charset="0"/>
              </a:rPr>
              <a:t> in Federal court </a:t>
            </a:r>
            <a:r>
              <a:rPr lang="en-US" altLang="zh-CN" sz="1400" dirty="0">
                <a:latin typeface="Arial" pitchFamily="34" charset="0"/>
                <a:cs typeface="Arial" pitchFamily="34" charset="0"/>
              </a:rPr>
              <a:t>in Los Angeles for having failed to comply with the requirements of the Clean Water Act, citing 21 oil and contaminated water spills between 2005 and 2010. The amount sought was in excess of $2.4 million</a:t>
            </a:r>
            <a:r>
              <a:rPr lang="en-US" altLang="zh-CN" sz="1400" dirty="0" smtClean="0">
                <a:latin typeface="Arial" pitchFamily="34" charset="0"/>
                <a:cs typeface="Arial" pitchFamily="34" charset="0"/>
              </a:rPr>
              <a:t>.</a:t>
            </a:r>
          </a:p>
          <a:p>
            <a:pPr algn="just">
              <a:lnSpc>
                <a:spcPct val="120000"/>
              </a:lnSpc>
              <a:spcBef>
                <a:spcPts val="0"/>
              </a:spcBef>
              <a:buFont typeface="Wingdings" pitchFamily="2" charset="2"/>
              <a:buChar char="l"/>
            </a:pPr>
            <a:endParaRPr lang="en-US" altLang="zh-CN" sz="1400" dirty="0" smtClean="0">
              <a:latin typeface="Arial" pitchFamily="34" charset="0"/>
              <a:cs typeface="Arial" pitchFamily="34" charset="0"/>
            </a:endParaRPr>
          </a:p>
          <a:p>
            <a:pPr algn="just">
              <a:lnSpc>
                <a:spcPct val="120000"/>
              </a:lnSpc>
              <a:spcBef>
                <a:spcPts val="0"/>
              </a:spcBef>
              <a:buFont typeface="Wingdings" pitchFamily="2" charset="2"/>
              <a:buChar char="l"/>
            </a:pPr>
            <a:r>
              <a:rPr lang="en-US" altLang="zh-CN" sz="1400" dirty="0" smtClean="0">
                <a:latin typeface="Arial" pitchFamily="34" charset="0"/>
                <a:cs typeface="Arial" pitchFamily="34" charset="0"/>
              </a:rPr>
              <a:t> </a:t>
            </a:r>
            <a:r>
              <a:rPr lang="en-US" altLang="zh-CN" sz="1400" dirty="0" err="1">
                <a:latin typeface="Arial" pitchFamily="34" charset="0"/>
                <a:cs typeface="Arial" pitchFamily="34" charset="0"/>
              </a:rPr>
              <a:t>Congressmember</a:t>
            </a:r>
            <a:r>
              <a:rPr lang="en-US" altLang="zh-CN" sz="1400" dirty="0">
                <a:latin typeface="Arial" pitchFamily="34" charset="0"/>
                <a:cs typeface="Arial" pitchFamily="34" charset="0"/>
              </a:rPr>
              <a:t> Lois </a:t>
            </a:r>
            <a:r>
              <a:rPr lang="en-US" altLang="zh-CN" sz="1400" dirty="0" smtClean="0">
                <a:latin typeface="Arial" pitchFamily="34" charset="0"/>
                <a:cs typeface="Arial" pitchFamily="34" charset="0"/>
              </a:rPr>
              <a:t>Capps issued </a:t>
            </a:r>
            <a:r>
              <a:rPr lang="en-US" altLang="zh-CN" sz="1400" dirty="0">
                <a:latin typeface="Arial" pitchFamily="34" charset="0"/>
                <a:cs typeface="Arial" pitchFamily="34" charset="0"/>
              </a:rPr>
              <a:t>a statement on the matter. “I hope today’s action by the EPA and the State of California will ensure </a:t>
            </a:r>
            <a:r>
              <a:rPr lang="en-US" altLang="zh-CN" sz="1400" dirty="0" err="1">
                <a:latin typeface="Arial" pitchFamily="34" charset="0"/>
                <a:cs typeface="Arial" pitchFamily="34" charset="0"/>
              </a:rPr>
              <a:t>Greka</a:t>
            </a:r>
            <a:r>
              <a:rPr lang="en-US" altLang="zh-CN" sz="1400" dirty="0">
                <a:latin typeface="Arial" pitchFamily="34" charset="0"/>
                <a:cs typeface="Arial" pitchFamily="34" charset="0"/>
              </a:rPr>
              <a:t> is held accountable for the damage it did to our environment and local economy,” said Capps. “For far too long, </a:t>
            </a:r>
            <a:r>
              <a:rPr lang="en-US" altLang="zh-CN" sz="1400" dirty="0" err="1">
                <a:latin typeface="Arial" pitchFamily="34" charset="0"/>
                <a:cs typeface="Arial" pitchFamily="34" charset="0"/>
              </a:rPr>
              <a:t>Greka</a:t>
            </a:r>
            <a:r>
              <a:rPr lang="en-US" altLang="zh-CN" sz="1400" dirty="0">
                <a:latin typeface="Arial" pitchFamily="34" charset="0"/>
                <a:cs typeface="Arial" pitchFamily="34" charset="0"/>
              </a:rPr>
              <a:t> failed to take the steps any responsible company would take to ensure it operated safely, attempting to shift the blame onto others and leaving cleanup costs for Santa Barbara County taxpayers to pick up. That is simply unacceptable and I hope today’s action ensures we never see this kind of irresponsible behavior again.”</a:t>
            </a:r>
            <a:endParaRPr lang="zh-CN" altLang="zh-CN" sz="1400" dirty="0">
              <a:latin typeface="Arial" pitchFamily="34" charset="0"/>
              <a:cs typeface="Arial" pitchFamily="34" charset="0"/>
            </a:endParaRPr>
          </a:p>
          <a:p>
            <a:pPr algn="just">
              <a:buFont typeface="Wingdings" pitchFamily="2" charset="2"/>
              <a:buChar char="l"/>
            </a:pPr>
            <a:endParaRPr lang="zh-CN" altLang="zh-CN" sz="1400" dirty="0">
              <a:latin typeface="Arial" pitchFamily="34" charset="0"/>
              <a:cs typeface="Arial" pitchFamily="34" charset="0"/>
            </a:endParaRPr>
          </a:p>
          <a:p>
            <a:pPr algn="just">
              <a:buFont typeface="Wingdings" pitchFamily="2" charset="2"/>
              <a:buChar char="l"/>
            </a:pPr>
            <a:endParaRPr lang="zh-CN" altLang="en-US"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50822" y="2852936"/>
            <a:ext cx="8985674" cy="3672408"/>
          </a:xfrm>
        </p:spPr>
        <p:style>
          <a:lnRef idx="1">
            <a:schemeClr val="dk1"/>
          </a:lnRef>
          <a:fillRef idx="2">
            <a:schemeClr val="dk1"/>
          </a:fillRef>
          <a:effectRef idx="1">
            <a:schemeClr val="dk1"/>
          </a:effectRef>
          <a:fontRef idx="minor">
            <a:schemeClr val="dk1"/>
          </a:fontRef>
        </p:style>
        <p:txBody>
          <a:bodyPr>
            <a:normAutofit fontScale="90000"/>
          </a:bodyPr>
          <a:lstStyle/>
          <a:p>
            <a:pPr algn="l">
              <a:lnSpc>
                <a:spcPct val="150000"/>
              </a:lnSpc>
              <a:spcBef>
                <a:spcPts val="300"/>
              </a:spcBef>
            </a:pPr>
            <a:r>
              <a:rPr lang="en-US" altLang="zh-CN" sz="2700" b="1" dirty="0" smtClean="0">
                <a:solidFill>
                  <a:srgbClr val="FF0000"/>
                </a:solidFill>
                <a:latin typeface="Arial" pitchFamily="34" charset="0"/>
                <a:cs typeface="Arial" pitchFamily="34" charset="0"/>
              </a:rPr>
              <a:t>Illegal operations to develop and sell CBM</a:t>
            </a:r>
            <a:br>
              <a:rPr lang="en-US" altLang="zh-CN" sz="2700" b="1" dirty="0" smtClean="0">
                <a:solidFill>
                  <a:srgbClr val="FF0000"/>
                </a:solidFill>
                <a:latin typeface="Arial" pitchFamily="34" charset="0"/>
                <a:cs typeface="Arial" pitchFamily="34" charset="0"/>
              </a:rPr>
            </a:br>
            <a:r>
              <a:rPr lang="en-US" altLang="zh-CN" sz="2700" b="1" dirty="0" smtClean="0">
                <a:solidFill>
                  <a:srgbClr val="FF0000"/>
                </a:solidFill>
                <a:latin typeface="Arial" pitchFamily="34" charset="0"/>
                <a:cs typeface="Arial" pitchFamily="34" charset="0"/>
              </a:rPr>
              <a:t>Illegal occupancy of Land</a:t>
            </a:r>
            <a:r>
              <a:rPr lang="en-US" altLang="zh-CN" sz="2400" dirty="0" smtClean="0">
                <a:latin typeface="Arial" pitchFamily="34" charset="0"/>
                <a:cs typeface="Arial" pitchFamily="34" charset="0"/>
              </a:rPr>
              <a:t/>
            </a:r>
            <a:br>
              <a:rPr lang="en-US" altLang="zh-CN" sz="2400" dirty="0" smtClean="0">
                <a:latin typeface="Arial" pitchFamily="34" charset="0"/>
                <a:cs typeface="Arial" pitchFamily="34" charset="0"/>
              </a:rPr>
            </a:br>
            <a:r>
              <a:rPr lang="en-US" altLang="zh-CN" sz="2700" b="1" dirty="0" smtClean="0">
                <a:solidFill>
                  <a:srgbClr val="FF0000"/>
                </a:solidFill>
                <a:latin typeface="Arial" pitchFamily="34" charset="0"/>
                <a:cs typeface="Arial" pitchFamily="34" charset="0"/>
              </a:rPr>
              <a:t>Organize gangsters to assault villagers </a:t>
            </a:r>
            <a:r>
              <a:rPr lang="en-US" altLang="zh-CN" sz="2400" dirty="0" smtClean="0">
                <a:latin typeface="Arial" pitchFamily="34" charset="0"/>
                <a:cs typeface="Arial" pitchFamily="34" charset="0"/>
              </a:rPr>
              <a:t/>
            </a:r>
            <a:br>
              <a:rPr lang="en-US" altLang="zh-CN" sz="2400" dirty="0" smtClean="0">
                <a:latin typeface="Arial" pitchFamily="34" charset="0"/>
                <a:cs typeface="Arial" pitchFamily="34" charset="0"/>
              </a:rPr>
            </a:br>
            <a:r>
              <a:rPr lang="en-US" altLang="zh-CN" sz="2700" b="1" dirty="0" smtClean="0">
                <a:solidFill>
                  <a:srgbClr val="FF0000"/>
                </a:solidFill>
                <a:latin typeface="Arial" pitchFamily="34" charset="0"/>
                <a:cs typeface="Arial" pitchFamily="34" charset="0"/>
              </a:rPr>
              <a:t>Default payments to contractors</a:t>
            </a:r>
            <a:br>
              <a:rPr lang="en-US" altLang="zh-CN" sz="2700" b="1" dirty="0" smtClean="0">
                <a:solidFill>
                  <a:srgbClr val="FF0000"/>
                </a:solidFill>
                <a:latin typeface="Arial" pitchFamily="34" charset="0"/>
                <a:cs typeface="Arial" pitchFamily="34" charset="0"/>
              </a:rPr>
            </a:br>
            <a:r>
              <a:rPr lang="en-US" altLang="zh-CN" sz="2700" b="1" dirty="0" smtClean="0">
                <a:solidFill>
                  <a:srgbClr val="FF0000"/>
                </a:solidFill>
                <a:latin typeface="Arial" pitchFamily="34" charset="0"/>
                <a:cs typeface="Arial" pitchFamily="34" charset="0"/>
              </a:rPr>
              <a:t>Tax evasion</a:t>
            </a:r>
            <a:br>
              <a:rPr lang="en-US" altLang="zh-CN" sz="2700" b="1" dirty="0" smtClean="0">
                <a:solidFill>
                  <a:srgbClr val="FF0000"/>
                </a:solidFill>
                <a:latin typeface="Arial" pitchFamily="34" charset="0"/>
                <a:cs typeface="Arial" pitchFamily="34" charset="0"/>
              </a:rPr>
            </a:br>
            <a:r>
              <a:rPr lang="en-US" altLang="zh-CN" sz="2700" b="1" dirty="0" smtClean="0">
                <a:solidFill>
                  <a:srgbClr val="FF0000"/>
                </a:solidFill>
                <a:latin typeface="Arial" pitchFamily="34" charset="0"/>
                <a:cs typeface="Arial" pitchFamily="34" charset="0"/>
              </a:rPr>
              <a:t>……</a:t>
            </a:r>
            <a:endParaRPr lang="zh-CN" altLang="en-US" sz="2400" dirty="0">
              <a:latin typeface="Arial" pitchFamily="34" charset="0"/>
              <a:cs typeface="Arial" pitchFamily="34" charset="0"/>
            </a:endParaRPr>
          </a:p>
        </p:txBody>
      </p:sp>
      <p:sp>
        <p:nvSpPr>
          <p:cNvPr id="5" name="TextBox 4"/>
          <p:cNvSpPr txBox="1"/>
          <p:nvPr/>
        </p:nvSpPr>
        <p:spPr>
          <a:xfrm>
            <a:off x="755576" y="396533"/>
            <a:ext cx="7680885" cy="800219"/>
          </a:xfrm>
          <a:prstGeom prst="rect">
            <a:avLst/>
          </a:prstGeom>
          <a:noFill/>
        </p:spPr>
        <p:txBody>
          <a:bodyPr wrap="none" rtlCol="0">
            <a:spAutoFit/>
          </a:bodyPr>
          <a:lstStyle/>
          <a:p>
            <a:r>
              <a:rPr lang="en-US" altLang="zh-CN" sz="4600" b="1" dirty="0" smtClean="0">
                <a:solidFill>
                  <a:srgbClr val="FF0000"/>
                </a:solidFill>
                <a:latin typeface="Arial" pitchFamily="34" charset="0"/>
                <a:cs typeface="Arial" pitchFamily="34" charset="0"/>
              </a:rPr>
              <a:t>Violent and Illegal In China</a:t>
            </a:r>
            <a:endParaRPr lang="zh-CN" altLang="en-US" sz="4600" b="1" dirty="0">
              <a:solidFill>
                <a:srgbClr val="FF0000"/>
              </a:solidFill>
              <a:latin typeface="Arial" pitchFamily="34" charset="0"/>
              <a:cs typeface="Arial" pitchFamily="34" charset="0"/>
            </a:endParaRPr>
          </a:p>
        </p:txBody>
      </p:sp>
      <p:sp>
        <p:nvSpPr>
          <p:cNvPr id="6" name="TextBox 5"/>
          <p:cNvSpPr txBox="1"/>
          <p:nvPr/>
        </p:nvSpPr>
        <p:spPr>
          <a:xfrm>
            <a:off x="395536" y="1611377"/>
            <a:ext cx="8496944" cy="1169551"/>
          </a:xfrm>
          <a:prstGeom prst="rect">
            <a:avLst/>
          </a:prstGeom>
          <a:noFill/>
        </p:spPr>
        <p:txBody>
          <a:bodyPr wrap="square" rtlCol="0">
            <a:spAutoFit/>
          </a:bodyPr>
          <a:lstStyle/>
          <a:p>
            <a:pPr algn="just"/>
            <a:r>
              <a:rPr lang="en-US" altLang="zh-CN" sz="1400" i="1" dirty="0" err="1" smtClean="0">
                <a:latin typeface="Arial" pitchFamily="34" charset="0"/>
                <a:cs typeface="Arial" pitchFamily="34" charset="0"/>
              </a:rPr>
              <a:t>Randeep</a:t>
            </a:r>
            <a:r>
              <a:rPr lang="en-US" altLang="zh-CN" sz="1400" i="1" dirty="0" smtClean="0">
                <a:latin typeface="Arial" pitchFamily="34" charset="0"/>
                <a:cs typeface="Arial" pitchFamily="34" charset="0"/>
              </a:rPr>
              <a:t> </a:t>
            </a:r>
            <a:r>
              <a:rPr lang="en-US" altLang="zh-CN" sz="1400" i="1" dirty="0" err="1" smtClean="0">
                <a:latin typeface="Arial" pitchFamily="34" charset="0"/>
                <a:cs typeface="Arial" pitchFamily="34" charset="0"/>
              </a:rPr>
              <a:t>Grewal</a:t>
            </a:r>
            <a:r>
              <a:rPr lang="en-US" altLang="zh-CN" sz="1400" i="1" dirty="0" smtClean="0">
                <a:latin typeface="Arial" pitchFamily="34" charset="0"/>
                <a:cs typeface="Arial" pitchFamily="34" charset="0"/>
              </a:rPr>
              <a:t> held directorships in the following companies Green Dragon Gas or its subsidiaries </a:t>
            </a:r>
            <a:r>
              <a:rPr lang="en-US" altLang="zh-CN" sz="1400" i="1" dirty="0" err="1" smtClean="0">
                <a:latin typeface="Arial" pitchFamily="34" charset="0"/>
                <a:cs typeface="Arial" pitchFamily="34" charset="0"/>
              </a:rPr>
              <a:t>Greka</a:t>
            </a:r>
            <a:r>
              <a:rPr lang="en-US" altLang="zh-CN" sz="1400" i="1" dirty="0" smtClean="0">
                <a:latin typeface="Arial" pitchFamily="34" charset="0"/>
                <a:cs typeface="Arial" pitchFamily="34" charset="0"/>
              </a:rPr>
              <a:t> Gas China, </a:t>
            </a:r>
            <a:r>
              <a:rPr lang="en-US" altLang="zh-CN" sz="1400" i="1" dirty="0" err="1" smtClean="0">
                <a:latin typeface="Arial" pitchFamily="34" charset="0"/>
                <a:cs typeface="Arial" pitchFamily="34" charset="0"/>
              </a:rPr>
              <a:t>Greka</a:t>
            </a:r>
            <a:r>
              <a:rPr lang="en-US" altLang="zh-CN" sz="1400" i="1" dirty="0" smtClean="0">
                <a:latin typeface="Arial" pitchFamily="34" charset="0"/>
                <a:cs typeface="Arial" pitchFamily="34" charset="0"/>
              </a:rPr>
              <a:t> China Ltd, </a:t>
            </a:r>
            <a:r>
              <a:rPr lang="en-US" altLang="zh-CN" sz="1400" i="1" dirty="0" err="1" smtClean="0">
                <a:latin typeface="Arial" pitchFamily="34" charset="0"/>
                <a:cs typeface="Arial" pitchFamily="34" charset="0"/>
              </a:rPr>
              <a:t>Greka</a:t>
            </a:r>
            <a:r>
              <a:rPr lang="en-US" altLang="zh-CN" sz="1400" i="1" dirty="0" smtClean="0">
                <a:latin typeface="Arial" pitchFamily="34" charset="0"/>
                <a:cs typeface="Arial" pitchFamily="34" charset="0"/>
              </a:rPr>
              <a:t> Energy (Int’l) BV etc  which have business of exploration and production of Coal Bed Methane gas and distribution and sale of wholesale gas in China.</a:t>
            </a:r>
          </a:p>
          <a:p>
            <a:pPr algn="just"/>
            <a:endParaRPr lang="en-US" altLang="zh-CN" sz="1400" i="1" dirty="0" smtClean="0">
              <a:latin typeface="Arial" pitchFamily="34" charset="0"/>
              <a:cs typeface="Arial" pitchFamily="34" charset="0"/>
            </a:endParaRPr>
          </a:p>
          <a:p>
            <a:pPr algn="just"/>
            <a:endParaRPr lang="en-US" altLang="zh-CN" sz="1400" i="1" dirty="0" smtClean="0">
              <a:latin typeface="Arial" pitchFamily="34" charset="0"/>
              <a:cs typeface="Arial" pitchFamily="34" charset="0"/>
            </a:endParaRPr>
          </a:p>
        </p:txBody>
      </p:sp>
      <p:sp>
        <p:nvSpPr>
          <p:cNvPr id="5121" name="Rectangle 1"/>
          <p:cNvSpPr>
            <a:spLocks noChangeArrowheads="1"/>
          </p:cNvSpPr>
          <p:nvPr/>
        </p:nvSpPr>
        <p:spPr bwMode="auto">
          <a:xfrm>
            <a:off x="3852936" y="5734126"/>
            <a:ext cx="503954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rPr>
              <a:t>Source From Chinese Media:</a:t>
            </a:r>
            <a:endParaRPr kumimoji="0" lang="en-US" altLang="zh-CN"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hlinkClick r:id="rId2"/>
              </a:rPr>
              <a:t>http://tieba.baidu.com/p/2503705792</a:t>
            </a:r>
            <a:endParaRPr kumimoji="0" lang="en-US" altLang="zh-CN"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Illegal Occupancy of Land </a:t>
            </a:r>
            <a:endParaRPr kumimoji="0" lang="zh-CN" altLang="en-US" sz="36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5" name="TextBox 4"/>
          <p:cNvSpPr txBox="1"/>
          <p:nvPr/>
        </p:nvSpPr>
        <p:spPr>
          <a:xfrm>
            <a:off x="539552" y="1268760"/>
            <a:ext cx="8136904" cy="1169551"/>
          </a:xfrm>
          <a:prstGeom prst="rect">
            <a:avLst/>
          </a:prstGeom>
          <a:noFill/>
        </p:spPr>
        <p:txBody>
          <a:bodyPr wrap="square" rtlCol="0">
            <a:spAutoFit/>
          </a:bodyPr>
          <a:lstStyle/>
          <a:p>
            <a:pPr algn="just"/>
            <a:r>
              <a:rPr lang="en-US" altLang="zh-CN" sz="1400" dirty="0" smtClean="0">
                <a:latin typeface="Arial" pitchFamily="34" charset="0"/>
                <a:cs typeface="Arial" pitchFamily="34" charset="0"/>
              </a:rPr>
              <a:t>Exploration and development activities of CBM  in China need to obtain land use permit. Temporary land use permit is normally valid for 2 year and doesn’t allow construction of permanent buildings. </a:t>
            </a:r>
            <a:r>
              <a:rPr lang="en-US" altLang="zh-CN" sz="1400" dirty="0" err="1" smtClean="0">
                <a:latin typeface="Arial" pitchFamily="34" charset="0"/>
                <a:cs typeface="Arial" pitchFamily="34" charset="0"/>
              </a:rPr>
              <a:t>Greka’s</a:t>
            </a:r>
            <a:r>
              <a:rPr lang="en-US" altLang="zh-CN" sz="1400" dirty="0" smtClean="0">
                <a:latin typeface="Arial" pitchFamily="34" charset="0"/>
                <a:cs typeface="Arial" pitchFamily="34" charset="0"/>
              </a:rPr>
              <a:t> </a:t>
            </a:r>
            <a:r>
              <a:rPr lang="en-US" altLang="zh-CN" sz="1400" dirty="0" err="1" smtClean="0">
                <a:latin typeface="Arial" pitchFamily="34" charset="0"/>
                <a:cs typeface="Arial" pitchFamily="34" charset="0"/>
              </a:rPr>
              <a:t>Zaoyuan</a:t>
            </a:r>
            <a:r>
              <a:rPr lang="en-US" altLang="zh-CN" sz="1400" dirty="0" smtClean="0">
                <a:latin typeface="Arial" pitchFamily="34" charset="0"/>
                <a:cs typeface="Arial" pitchFamily="34" charset="0"/>
              </a:rPr>
              <a:t> gas compression station and operation base in </a:t>
            </a:r>
            <a:r>
              <a:rPr lang="en-US" altLang="zh-CN" sz="1400" dirty="0" err="1" smtClean="0">
                <a:latin typeface="Arial" pitchFamily="34" charset="0"/>
                <a:cs typeface="Arial" pitchFamily="34" charset="0"/>
              </a:rPr>
              <a:t>Shuizhuang</a:t>
            </a:r>
            <a:r>
              <a:rPr lang="en-US" altLang="zh-CN" sz="1400" dirty="0" smtClean="0">
                <a:latin typeface="Arial" pitchFamily="34" charset="0"/>
                <a:cs typeface="Arial" pitchFamily="34" charset="0"/>
              </a:rPr>
              <a:t>, Shanxi Province, as permanent buildings which should obtain permanent land use permit, still held expired temporary land use permit.</a:t>
            </a:r>
            <a:endParaRPr lang="zh-CN" altLang="en-US" sz="1400" dirty="0">
              <a:latin typeface="Arial" pitchFamily="34" charset="0"/>
              <a:cs typeface="Arial" pitchFamily="34" charset="0"/>
            </a:endParaRPr>
          </a:p>
        </p:txBody>
      </p:sp>
      <p:pic>
        <p:nvPicPr>
          <p:cNvPr id="6" name="图片 5" descr="9b558e13495409235d8c90809358d109b1de494f.png"/>
          <p:cNvPicPr>
            <a:picLocks noChangeAspect="1"/>
          </p:cNvPicPr>
          <p:nvPr/>
        </p:nvPicPr>
        <p:blipFill>
          <a:blip r:embed="rId2" cstate="print"/>
          <a:stretch>
            <a:fillRect/>
          </a:stretch>
        </p:blipFill>
        <p:spPr>
          <a:xfrm>
            <a:off x="251520" y="2731808"/>
            <a:ext cx="4425382" cy="3721528"/>
          </a:xfrm>
          <a:prstGeom prst="rect">
            <a:avLst/>
          </a:prstGeom>
        </p:spPr>
      </p:pic>
      <p:pic>
        <p:nvPicPr>
          <p:cNvPr id="7" name="图片 6" descr="224c1bdf8db1cb13378ccfeddc54564e90584b4f.png"/>
          <p:cNvPicPr>
            <a:picLocks noChangeAspect="1"/>
          </p:cNvPicPr>
          <p:nvPr/>
        </p:nvPicPr>
        <p:blipFill>
          <a:blip r:embed="rId3" cstate="print"/>
          <a:stretch>
            <a:fillRect/>
          </a:stretch>
        </p:blipFill>
        <p:spPr>
          <a:xfrm>
            <a:off x="4738443" y="2708920"/>
            <a:ext cx="4298053" cy="3825572"/>
          </a:xfrm>
          <a:prstGeom prst="rect">
            <a:avLst/>
          </a:prstGeom>
        </p:spPr>
      </p:pic>
      <p:sp>
        <p:nvSpPr>
          <p:cNvPr id="8" name="TextBox 7"/>
          <p:cNvSpPr txBox="1"/>
          <p:nvPr/>
        </p:nvSpPr>
        <p:spPr>
          <a:xfrm>
            <a:off x="683568" y="2852936"/>
            <a:ext cx="3888432" cy="323165"/>
          </a:xfrm>
          <a:prstGeom prst="rect">
            <a:avLst/>
          </a:prstGeom>
          <a:noFill/>
        </p:spPr>
        <p:txBody>
          <a:bodyPr wrap="square" rtlCol="0">
            <a:spAutoFit/>
          </a:bodyPr>
          <a:lstStyle/>
          <a:p>
            <a:r>
              <a:rPr lang="en-US" altLang="zh-CN" sz="1500" b="1" dirty="0" smtClean="0">
                <a:latin typeface="Arial" pitchFamily="34" charset="0"/>
                <a:cs typeface="Arial" pitchFamily="34" charset="0"/>
              </a:rPr>
              <a:t>Illegal land use of </a:t>
            </a:r>
            <a:r>
              <a:rPr lang="en-US" altLang="zh-CN" sz="1500" b="1" dirty="0" err="1" smtClean="0">
                <a:latin typeface="Arial" pitchFamily="34" charset="0"/>
                <a:cs typeface="Arial" pitchFamily="34" charset="0"/>
              </a:rPr>
              <a:t>Greka’s</a:t>
            </a:r>
            <a:r>
              <a:rPr lang="en-US" altLang="zh-CN" sz="1500" b="1" dirty="0" smtClean="0">
                <a:latin typeface="Arial" pitchFamily="34" charset="0"/>
                <a:cs typeface="Arial" pitchFamily="34" charset="0"/>
              </a:rPr>
              <a:t> drilling pad</a:t>
            </a:r>
            <a:endParaRPr lang="zh-CN" altLang="en-US" sz="1500" b="1" dirty="0">
              <a:latin typeface="Arial" pitchFamily="34" charset="0"/>
              <a:cs typeface="Arial" pitchFamily="34" charset="0"/>
            </a:endParaRPr>
          </a:p>
        </p:txBody>
      </p:sp>
      <p:sp>
        <p:nvSpPr>
          <p:cNvPr id="9" name="TextBox 8"/>
          <p:cNvSpPr txBox="1"/>
          <p:nvPr/>
        </p:nvSpPr>
        <p:spPr>
          <a:xfrm>
            <a:off x="4716016" y="2802994"/>
            <a:ext cx="3888432" cy="553998"/>
          </a:xfrm>
          <a:prstGeom prst="rect">
            <a:avLst/>
          </a:prstGeom>
          <a:noFill/>
        </p:spPr>
        <p:txBody>
          <a:bodyPr wrap="square" rtlCol="0">
            <a:spAutoFit/>
          </a:bodyPr>
          <a:lstStyle/>
          <a:p>
            <a:r>
              <a:rPr lang="en-US" altLang="zh-CN" sz="1500" b="1" dirty="0" smtClean="0">
                <a:latin typeface="Arial" pitchFamily="34" charset="0"/>
                <a:cs typeface="Arial" pitchFamily="34" charset="0"/>
              </a:rPr>
              <a:t>Illegal land use of </a:t>
            </a:r>
            <a:r>
              <a:rPr lang="en-US" altLang="zh-CN" sz="1500" b="1" dirty="0" err="1" smtClean="0">
                <a:latin typeface="Arial" pitchFamily="34" charset="0"/>
                <a:cs typeface="Arial" pitchFamily="34" charset="0"/>
              </a:rPr>
              <a:t>Greka’s</a:t>
            </a:r>
            <a:r>
              <a:rPr lang="en-US" altLang="zh-CN" sz="1500" b="1" dirty="0" smtClean="0">
                <a:latin typeface="Arial" pitchFamily="34" charset="0"/>
                <a:cs typeface="Arial" pitchFamily="34" charset="0"/>
              </a:rPr>
              <a:t> operation base in </a:t>
            </a:r>
            <a:r>
              <a:rPr lang="en-US" altLang="zh-CN" sz="1500" b="1" dirty="0" err="1" smtClean="0">
                <a:latin typeface="Arial" pitchFamily="34" charset="0"/>
                <a:cs typeface="Arial" pitchFamily="34" charset="0"/>
              </a:rPr>
              <a:t>Shizhuang</a:t>
            </a:r>
            <a:r>
              <a:rPr lang="en-US" altLang="zh-CN" sz="1500" b="1" dirty="0" smtClean="0">
                <a:latin typeface="Arial" pitchFamily="34" charset="0"/>
                <a:cs typeface="Arial" pitchFamily="34" charset="0"/>
              </a:rPr>
              <a:t> village</a:t>
            </a:r>
            <a:endParaRPr lang="zh-CN" altLang="en-US" sz="15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normAutofit fontScale="90000"/>
          </a:bodyPr>
          <a:lstStyle/>
          <a:p>
            <a:r>
              <a:rPr lang="en-US" altLang="zh-CN" sz="2400" b="1" dirty="0" smtClean="0">
                <a:latin typeface="Arial" pitchFamily="34" charset="0"/>
                <a:cs typeface="Arial" pitchFamily="34" charset="0"/>
              </a:rPr>
              <a:t>As reported on </a:t>
            </a:r>
            <a:r>
              <a:rPr lang="en-US" altLang="zh-CN" sz="2400" b="1" dirty="0" err="1" smtClean="0">
                <a:latin typeface="Arial" pitchFamily="34" charset="0"/>
                <a:cs typeface="Arial" pitchFamily="34" charset="0"/>
              </a:rPr>
              <a:t>Baidu</a:t>
            </a:r>
            <a:r>
              <a:rPr lang="en-US" altLang="zh-CN" sz="2400" b="1" dirty="0" smtClean="0">
                <a:latin typeface="Arial" pitchFamily="34" charset="0"/>
                <a:cs typeface="Arial" pitchFamily="34" charset="0"/>
              </a:rPr>
              <a:t> </a:t>
            </a:r>
            <a:r>
              <a:rPr lang="en-US" altLang="zh-CN" sz="2400" b="1" dirty="0" err="1" smtClean="0">
                <a:latin typeface="Arial" pitchFamily="34" charset="0"/>
                <a:cs typeface="Arial" pitchFamily="34" charset="0"/>
              </a:rPr>
              <a:t>Tieba</a:t>
            </a:r>
            <a:r>
              <a:rPr lang="en-US" altLang="zh-CN" sz="2400" b="1" dirty="0" smtClean="0">
                <a:latin typeface="Arial" pitchFamily="34" charset="0"/>
                <a:cs typeface="Arial" pitchFamily="34" charset="0"/>
              </a:rPr>
              <a:t>, </a:t>
            </a:r>
            <a:br>
              <a:rPr lang="en-US" altLang="zh-CN" sz="2400" b="1" dirty="0" smtClean="0">
                <a:latin typeface="Arial" pitchFamily="34" charset="0"/>
                <a:cs typeface="Arial" pitchFamily="34" charset="0"/>
              </a:rPr>
            </a:br>
            <a:r>
              <a:rPr lang="en-US" altLang="zh-CN" sz="2400" b="1" dirty="0" err="1" smtClean="0">
                <a:latin typeface="Arial" pitchFamily="34" charset="0"/>
                <a:cs typeface="Arial" pitchFamily="34" charset="0"/>
              </a:rPr>
              <a:t>Greka</a:t>
            </a:r>
            <a:r>
              <a:rPr lang="en-US" altLang="zh-CN" sz="2400" b="1" dirty="0" smtClean="0">
                <a:latin typeface="Arial" pitchFamily="34" charset="0"/>
                <a:cs typeface="Arial" pitchFamily="34" charset="0"/>
              </a:rPr>
              <a:t> defaulted on land compensation payments and organized gangsters to assault villagers</a:t>
            </a:r>
            <a:endParaRPr lang="zh-CN" altLang="en-US" sz="2400" b="1" dirty="0">
              <a:latin typeface="Arial" pitchFamily="34" charset="0"/>
              <a:cs typeface="Arial" pitchFamily="34" charset="0"/>
            </a:endParaRPr>
          </a:p>
        </p:txBody>
      </p:sp>
      <p:pic>
        <p:nvPicPr>
          <p:cNvPr id="4" name="内容占位符 3" descr="8fc1f9315c6034a825604b7fca1349540b2376b6.png"/>
          <p:cNvPicPr>
            <a:picLocks noChangeAspect="1"/>
          </p:cNvPicPr>
          <p:nvPr/>
        </p:nvPicPr>
        <p:blipFill>
          <a:blip r:embed="rId2" cstate="print"/>
          <a:stretch>
            <a:fillRect/>
          </a:stretch>
        </p:blipFill>
        <p:spPr>
          <a:xfrm>
            <a:off x="323528" y="2780928"/>
            <a:ext cx="4214225" cy="3619814"/>
          </a:xfrm>
          <a:prstGeom prst="rect">
            <a:avLst/>
          </a:prstGeom>
        </p:spPr>
      </p:pic>
      <p:pic>
        <p:nvPicPr>
          <p:cNvPr id="5" name="图片 4" descr="9132627f9e2f0708dfeed9fee824b899ab01f24e.png"/>
          <p:cNvPicPr>
            <a:picLocks noChangeAspect="1"/>
          </p:cNvPicPr>
          <p:nvPr/>
        </p:nvPicPr>
        <p:blipFill>
          <a:blip r:embed="rId3" cstate="print"/>
          <a:stretch>
            <a:fillRect/>
          </a:stretch>
        </p:blipFill>
        <p:spPr>
          <a:xfrm>
            <a:off x="4716016" y="2924944"/>
            <a:ext cx="4198984" cy="3391194"/>
          </a:xfrm>
          <a:prstGeom prst="rect">
            <a:avLst/>
          </a:prstGeom>
        </p:spPr>
      </p:pic>
      <p:sp>
        <p:nvSpPr>
          <p:cNvPr id="6" name="TextBox 5"/>
          <p:cNvSpPr txBox="1"/>
          <p:nvPr/>
        </p:nvSpPr>
        <p:spPr>
          <a:xfrm>
            <a:off x="467544" y="1475492"/>
            <a:ext cx="8136904" cy="954107"/>
          </a:xfrm>
          <a:prstGeom prst="rect">
            <a:avLst/>
          </a:prstGeom>
          <a:noFill/>
        </p:spPr>
        <p:txBody>
          <a:bodyPr wrap="square" rtlCol="0">
            <a:spAutoFit/>
          </a:bodyPr>
          <a:lstStyle/>
          <a:p>
            <a:pPr algn="just"/>
            <a:r>
              <a:rPr lang="en-US" altLang="zh-CN" sz="1400" dirty="0" smtClean="0">
                <a:latin typeface="Arial" pitchFamily="34" charset="0"/>
                <a:cs typeface="Arial" pitchFamily="34" charset="0"/>
              </a:rPr>
              <a:t>In Feb 2013, when villagers protested at </a:t>
            </a:r>
            <a:r>
              <a:rPr lang="en-US" altLang="zh-CN" sz="1400" dirty="0" err="1" smtClean="0">
                <a:latin typeface="Arial" pitchFamily="34" charset="0"/>
                <a:cs typeface="Arial" pitchFamily="34" charset="0"/>
              </a:rPr>
              <a:t>Greka’s</a:t>
            </a:r>
            <a:r>
              <a:rPr lang="en-US" altLang="zh-CN" sz="1400" dirty="0" smtClean="0">
                <a:latin typeface="Arial" pitchFamily="34" charset="0"/>
                <a:cs typeface="Arial" pitchFamily="34" charset="0"/>
              </a:rPr>
              <a:t> </a:t>
            </a:r>
            <a:r>
              <a:rPr lang="en-US" altLang="zh-CN" sz="1400" dirty="0" err="1" smtClean="0">
                <a:latin typeface="Arial" pitchFamily="34" charset="0"/>
                <a:cs typeface="Arial" pitchFamily="34" charset="0"/>
              </a:rPr>
              <a:t>opration</a:t>
            </a:r>
            <a:r>
              <a:rPr lang="en-US" altLang="zh-CN" sz="1400" dirty="0" smtClean="0">
                <a:latin typeface="Arial" pitchFamily="34" charset="0"/>
                <a:cs typeface="Arial" pitchFamily="34" charset="0"/>
              </a:rPr>
              <a:t> base in </a:t>
            </a:r>
            <a:r>
              <a:rPr lang="en-US" altLang="zh-CN" sz="1400" dirty="0" err="1" smtClean="0">
                <a:latin typeface="Arial" pitchFamily="34" charset="0"/>
                <a:cs typeface="Arial" pitchFamily="34" charset="0"/>
              </a:rPr>
              <a:t>Shizhuang</a:t>
            </a:r>
            <a:r>
              <a:rPr lang="en-US" altLang="zh-CN" sz="1400" dirty="0" smtClean="0">
                <a:latin typeface="Arial" pitchFamily="34" charset="0"/>
                <a:cs typeface="Arial" pitchFamily="34" charset="0"/>
              </a:rPr>
              <a:t>, more than 30 gangsters in black uniform came out with sticks to assault the villagers. It is said that those gangsters were hired in advance to drive out protestors. At least 4 were  injured and criminal police investigated. </a:t>
            </a:r>
            <a:r>
              <a:rPr lang="en-US" altLang="zh-CN" sz="1400" dirty="0" err="1" smtClean="0">
                <a:latin typeface="Arial" pitchFamily="34" charset="0"/>
                <a:cs typeface="Arial" pitchFamily="34" charset="0"/>
              </a:rPr>
              <a:t>Greka</a:t>
            </a:r>
            <a:r>
              <a:rPr lang="en-US" altLang="zh-CN" sz="1400" dirty="0" smtClean="0">
                <a:latin typeface="Arial" pitchFamily="34" charset="0"/>
                <a:cs typeface="Arial" pitchFamily="34" charset="0"/>
              </a:rPr>
              <a:t> compensated all medical expenses of those injured villagers.</a:t>
            </a:r>
            <a:endParaRPr lang="zh-CN" altLang="en-US" sz="1400" dirty="0">
              <a:latin typeface="Arial" pitchFamily="34" charset="0"/>
              <a:cs typeface="Arial" pitchFamily="34" charset="0"/>
            </a:endParaRPr>
          </a:p>
        </p:txBody>
      </p:sp>
      <p:sp>
        <p:nvSpPr>
          <p:cNvPr id="7" name="TextBox 6"/>
          <p:cNvSpPr txBox="1"/>
          <p:nvPr/>
        </p:nvSpPr>
        <p:spPr>
          <a:xfrm>
            <a:off x="2843808" y="2924944"/>
            <a:ext cx="1646605" cy="338554"/>
          </a:xfrm>
          <a:prstGeom prst="rect">
            <a:avLst/>
          </a:prstGeom>
          <a:noFill/>
        </p:spPr>
        <p:txBody>
          <a:bodyPr wrap="none" rtlCol="0">
            <a:spAutoFit/>
          </a:bodyPr>
          <a:lstStyle/>
          <a:p>
            <a:r>
              <a:rPr lang="en-US" altLang="zh-CN" sz="1600" b="1" dirty="0" smtClean="0">
                <a:latin typeface="Arial" pitchFamily="34" charset="0"/>
                <a:cs typeface="Arial" pitchFamily="34" charset="0"/>
              </a:rPr>
              <a:t>Injured villager</a:t>
            </a:r>
            <a:endParaRPr lang="zh-CN" altLang="en-US" sz="1600" b="1" dirty="0">
              <a:latin typeface="Arial" pitchFamily="34" charset="0"/>
              <a:cs typeface="Arial" pitchFamily="34" charset="0"/>
            </a:endParaRPr>
          </a:p>
        </p:txBody>
      </p:sp>
      <p:sp>
        <p:nvSpPr>
          <p:cNvPr id="8" name="TextBox 7"/>
          <p:cNvSpPr txBox="1"/>
          <p:nvPr/>
        </p:nvSpPr>
        <p:spPr>
          <a:xfrm>
            <a:off x="6093747" y="2924944"/>
            <a:ext cx="1646605" cy="338554"/>
          </a:xfrm>
          <a:prstGeom prst="rect">
            <a:avLst/>
          </a:prstGeom>
          <a:noFill/>
        </p:spPr>
        <p:txBody>
          <a:bodyPr wrap="none" rtlCol="0">
            <a:spAutoFit/>
          </a:bodyPr>
          <a:lstStyle/>
          <a:p>
            <a:r>
              <a:rPr lang="en-US" altLang="zh-CN" sz="1600" b="1" dirty="0" smtClean="0">
                <a:latin typeface="Arial" pitchFamily="34" charset="0"/>
                <a:cs typeface="Arial" pitchFamily="34" charset="0"/>
              </a:rPr>
              <a:t>Injured villager</a:t>
            </a:r>
            <a:endParaRPr lang="zh-CN" altLang="en-US" sz="16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b="1" dirty="0" smtClean="0">
                <a:latin typeface="Arial" pitchFamily="34" charset="0"/>
                <a:cs typeface="Arial" pitchFamily="34" charset="0"/>
              </a:rPr>
              <a:t>Other Accusations</a:t>
            </a:r>
            <a:endParaRPr lang="zh-CN" altLang="en-US" sz="4000" b="1" dirty="0">
              <a:latin typeface="Arial" pitchFamily="34" charset="0"/>
              <a:cs typeface="Arial" pitchFamily="34" charset="0"/>
            </a:endParaRPr>
          </a:p>
        </p:txBody>
      </p:sp>
      <p:sp>
        <p:nvSpPr>
          <p:cNvPr id="3" name="内容占位符 2"/>
          <p:cNvSpPr>
            <a:spLocks noGrp="1"/>
          </p:cNvSpPr>
          <p:nvPr>
            <p:ph idx="1"/>
          </p:nvPr>
        </p:nvSpPr>
        <p:spPr/>
        <p:txBody>
          <a:bodyPr>
            <a:normAutofit fontScale="92500" lnSpcReduction="10000"/>
          </a:bodyPr>
          <a:lstStyle/>
          <a:p>
            <a:pPr algn="just"/>
            <a:r>
              <a:rPr lang="en-US" altLang="zh-CN" sz="2400" dirty="0" err="1" smtClean="0">
                <a:latin typeface="Arial" pitchFamily="34" charset="0"/>
                <a:cs typeface="Arial" pitchFamily="34" charset="0"/>
              </a:rPr>
              <a:t>Greka</a:t>
            </a:r>
            <a:r>
              <a:rPr lang="en-US" altLang="zh-CN" sz="2400" dirty="0">
                <a:latin typeface="Arial" pitchFamily="34" charset="0"/>
                <a:cs typeface="Arial" pitchFamily="34" charset="0"/>
              </a:rPr>
              <a:t> </a:t>
            </a:r>
            <a:r>
              <a:rPr lang="en-US" altLang="zh-CN" sz="2400" dirty="0" smtClean="0">
                <a:latin typeface="Arial" pitchFamily="34" charset="0"/>
                <a:cs typeface="Arial" pitchFamily="34" charset="0"/>
              </a:rPr>
              <a:t>was actually developing its GSS Block without Overall Development Plan (ODP) approval from central government of China. 93 CBM wells, 1 gathering station and 1  West-East pipeline have been completed.</a:t>
            </a:r>
          </a:p>
          <a:p>
            <a:pPr algn="just"/>
            <a:endParaRPr lang="en-US" altLang="zh-CN" sz="2400" dirty="0">
              <a:latin typeface="Arial" pitchFamily="34" charset="0"/>
              <a:cs typeface="Arial" pitchFamily="34" charset="0"/>
            </a:endParaRPr>
          </a:p>
          <a:p>
            <a:pPr algn="just"/>
            <a:r>
              <a:rPr lang="en-US" altLang="zh-CN" sz="2400" dirty="0" err="1" smtClean="0">
                <a:latin typeface="Arial" pitchFamily="34" charset="0"/>
                <a:cs typeface="Arial" pitchFamily="34" charset="0"/>
              </a:rPr>
              <a:t>Greka</a:t>
            </a:r>
            <a:r>
              <a:rPr lang="en-US" altLang="zh-CN" sz="2400" dirty="0" smtClean="0">
                <a:latin typeface="Arial" pitchFamily="34" charset="0"/>
                <a:cs typeface="Arial" pitchFamily="34" charset="0"/>
              </a:rPr>
              <a:t> was charged with tax evasion and fined by National Tax Bureau in </a:t>
            </a:r>
            <a:r>
              <a:rPr lang="en-US" altLang="zh-CN" sz="2400" dirty="0" err="1" smtClean="0">
                <a:latin typeface="Arial" pitchFamily="34" charset="0"/>
                <a:cs typeface="Arial" pitchFamily="34" charset="0"/>
              </a:rPr>
              <a:t>Qinshui</a:t>
            </a:r>
            <a:r>
              <a:rPr lang="en-US" altLang="zh-CN" sz="2400" dirty="0" smtClean="0">
                <a:latin typeface="Arial" pitchFamily="34" charset="0"/>
                <a:cs typeface="Arial" pitchFamily="34" charset="0"/>
              </a:rPr>
              <a:t> County in 2006 and 2008</a:t>
            </a:r>
          </a:p>
          <a:p>
            <a:pPr algn="just"/>
            <a:endParaRPr lang="en-US" altLang="zh-CN" sz="2400" dirty="0">
              <a:latin typeface="Arial" pitchFamily="34" charset="0"/>
              <a:cs typeface="Arial" pitchFamily="34" charset="0"/>
            </a:endParaRPr>
          </a:p>
          <a:p>
            <a:pPr algn="just"/>
            <a:r>
              <a:rPr lang="en-US" altLang="zh-CN" sz="2400" dirty="0" smtClean="0">
                <a:latin typeface="Arial" pitchFamily="34" charset="0"/>
                <a:cs typeface="Arial" pitchFamily="34" charset="0"/>
              </a:rPr>
              <a:t>By the end of 2012, </a:t>
            </a:r>
            <a:r>
              <a:rPr lang="en-US" altLang="zh-CN" sz="2400" dirty="0" err="1" smtClean="0">
                <a:latin typeface="Arial" pitchFamily="34" charset="0"/>
                <a:cs typeface="Arial" pitchFamily="34" charset="0"/>
              </a:rPr>
              <a:t>Greka’s</a:t>
            </a:r>
            <a:r>
              <a:rPr lang="en-US" altLang="zh-CN" sz="2400" dirty="0" smtClean="0">
                <a:latin typeface="Arial" pitchFamily="34" charset="0"/>
                <a:cs typeface="Arial" pitchFamily="34" charset="0"/>
              </a:rPr>
              <a:t> default payment to local engineering contractors amounted to RMB 200 million. In 2013, more than ten creditors went to </a:t>
            </a:r>
            <a:r>
              <a:rPr lang="en-US" altLang="zh-CN" sz="2400" dirty="0" err="1" smtClean="0">
                <a:latin typeface="Arial" pitchFamily="34" charset="0"/>
                <a:cs typeface="Arial" pitchFamily="34" charset="0"/>
              </a:rPr>
              <a:t>Greka’s</a:t>
            </a:r>
            <a:r>
              <a:rPr lang="en-US" altLang="zh-CN" sz="2400" dirty="0" smtClean="0">
                <a:latin typeface="Arial" pitchFamily="34" charset="0"/>
                <a:cs typeface="Arial" pitchFamily="34" charset="0"/>
              </a:rPr>
              <a:t> operation base in </a:t>
            </a:r>
            <a:r>
              <a:rPr lang="en-US" altLang="zh-CN" sz="2400" dirty="0" err="1" smtClean="0">
                <a:latin typeface="Arial" pitchFamily="34" charset="0"/>
                <a:cs typeface="Arial" pitchFamily="34" charset="0"/>
              </a:rPr>
              <a:t>Shizhuang</a:t>
            </a:r>
            <a:r>
              <a:rPr lang="en-US" altLang="zh-CN" sz="2400" dirty="0" smtClean="0">
                <a:latin typeface="Arial" pitchFamily="34" charset="0"/>
                <a:cs typeface="Arial" pitchFamily="34" charset="0"/>
              </a:rPr>
              <a:t> to ask for payment of debt but only received a handful. </a:t>
            </a:r>
            <a:endParaRPr lang="zh-CN" alt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74638"/>
            <a:ext cx="8229600" cy="1143000"/>
          </a:xfrm>
        </p:spPr>
        <p:txBody>
          <a:bodyPr>
            <a:normAutofit/>
          </a:bodyPr>
          <a:lstStyle/>
          <a:p>
            <a:r>
              <a:rPr lang="en-US" altLang="zh-CN" sz="2800" b="1" dirty="0" smtClean="0">
                <a:latin typeface="Arial" pitchFamily="34" charset="0"/>
                <a:cs typeface="Arial" pitchFamily="34" charset="0"/>
              </a:rPr>
              <a:t>Raised US$500M on AIM</a:t>
            </a:r>
            <a:endParaRPr lang="zh-CN" altLang="en-US" sz="2800" b="1" dirty="0">
              <a:latin typeface="Arial" pitchFamily="34" charset="0"/>
              <a:cs typeface="Arial" pitchFamily="34" charset="0"/>
            </a:endParaRPr>
          </a:p>
        </p:txBody>
      </p:sp>
      <p:graphicFrame>
        <p:nvGraphicFramePr>
          <p:cNvPr id="4" name="内容占位符 3"/>
          <p:cNvGraphicFramePr>
            <a:graphicFrameLocks noGrp="1"/>
          </p:cNvGraphicFramePr>
          <p:nvPr>
            <p:ph idx="1"/>
          </p:nvPr>
        </p:nvGraphicFramePr>
        <p:xfrm>
          <a:off x="611558" y="1772812"/>
          <a:ext cx="5616626" cy="4617564"/>
        </p:xfrm>
        <a:graphic>
          <a:graphicData uri="http://schemas.openxmlformats.org/drawingml/2006/table">
            <a:tbl>
              <a:tblPr/>
              <a:tblGrid>
                <a:gridCol w="932662"/>
                <a:gridCol w="2307700"/>
                <a:gridCol w="864096"/>
                <a:gridCol w="1512168"/>
              </a:tblGrid>
              <a:tr h="348962">
                <a:tc>
                  <a:txBody>
                    <a:bodyPr/>
                    <a:lstStyle/>
                    <a:p>
                      <a:pPr algn="ctr" fontAlgn="ctr"/>
                      <a:r>
                        <a:rPr lang="en-US" sz="1400" b="1" i="0" u="none" strike="noStrike" dirty="0">
                          <a:solidFill>
                            <a:srgbClr val="000000"/>
                          </a:solidFill>
                          <a:latin typeface="Arial"/>
                        </a:rPr>
                        <a:t>Date</a:t>
                      </a:r>
                    </a:p>
                  </a:txBody>
                  <a:tcPr marL="3300" marR="3300" marT="3300" marB="0" anchor="ctr">
                    <a:lnL>
                      <a:noFill/>
                    </a:lnL>
                    <a:lnR>
                      <a:noFill/>
                    </a:lnR>
                    <a:lnT>
                      <a:noFill/>
                    </a:lnT>
                    <a:lnB>
                      <a:noFill/>
                    </a:lnB>
                  </a:tcPr>
                </a:tc>
                <a:tc>
                  <a:txBody>
                    <a:bodyPr/>
                    <a:lstStyle/>
                    <a:p>
                      <a:pPr algn="ctr" fontAlgn="ctr"/>
                      <a:r>
                        <a:rPr lang="en-US" sz="1400" b="1" i="0" u="none" strike="noStrike">
                          <a:solidFill>
                            <a:srgbClr val="000000"/>
                          </a:solidFill>
                          <a:latin typeface="Arial"/>
                        </a:rPr>
                        <a:t>Fundraisings</a:t>
                      </a:r>
                    </a:p>
                  </a:txBody>
                  <a:tcPr marL="3300" marR="3300" marT="3300" marB="0" anchor="ctr">
                    <a:lnL>
                      <a:noFill/>
                    </a:lnL>
                    <a:lnR>
                      <a:noFill/>
                    </a:lnR>
                    <a:lnT>
                      <a:noFill/>
                    </a:lnT>
                    <a:lnB>
                      <a:noFill/>
                    </a:lnB>
                  </a:tcPr>
                </a:tc>
                <a:tc>
                  <a:txBody>
                    <a:bodyPr/>
                    <a:lstStyle/>
                    <a:p>
                      <a:pPr algn="ctr" fontAlgn="ctr"/>
                      <a:r>
                        <a:rPr lang="en-US" sz="1400" b="1" i="0" u="none" strike="noStrike">
                          <a:solidFill>
                            <a:srgbClr val="000000"/>
                          </a:solidFill>
                          <a:latin typeface="Arial"/>
                        </a:rPr>
                        <a:t> $M</a:t>
                      </a:r>
                    </a:p>
                  </a:txBody>
                  <a:tcPr marL="3300" marR="3300" marT="3300" marB="0" anchor="ctr">
                    <a:lnL>
                      <a:noFill/>
                    </a:lnL>
                    <a:lnR>
                      <a:noFill/>
                    </a:lnR>
                    <a:lnT>
                      <a:noFill/>
                    </a:lnT>
                    <a:lnB>
                      <a:noFill/>
                    </a:lnB>
                  </a:tcPr>
                </a:tc>
                <a:tc>
                  <a:txBody>
                    <a:bodyPr/>
                    <a:lstStyle/>
                    <a:p>
                      <a:pPr algn="ctr" fontAlgn="ctr"/>
                      <a:r>
                        <a:rPr lang="en-US" sz="1400" b="1" i="0" u="none" strike="noStrike">
                          <a:solidFill>
                            <a:srgbClr val="000000"/>
                          </a:solidFill>
                          <a:latin typeface="Arial"/>
                        </a:rPr>
                        <a:t>Debt Repaid $M</a:t>
                      </a:r>
                    </a:p>
                  </a:txBody>
                  <a:tcPr marL="3300" marR="3300" marT="3300" marB="0" anchor="ctr">
                    <a:lnL>
                      <a:noFill/>
                    </a:lnL>
                    <a:lnR>
                      <a:noFill/>
                    </a:lnR>
                    <a:lnT>
                      <a:noFill/>
                    </a:lnT>
                    <a:lnB>
                      <a:noFill/>
                    </a:lnB>
                  </a:tcPr>
                </a:tc>
              </a:tr>
              <a:tr h="348962">
                <a:tc>
                  <a:txBody>
                    <a:bodyPr/>
                    <a:lstStyle/>
                    <a:p>
                      <a:pPr algn="ctr" fontAlgn="ctr"/>
                      <a:r>
                        <a:rPr lang="en-US" sz="1400" b="0" i="0" u="none" strike="noStrike" dirty="0">
                          <a:solidFill>
                            <a:srgbClr val="000000"/>
                          </a:solidFill>
                          <a:latin typeface="Arial"/>
                        </a:rPr>
                        <a:t>17-Aug-06</a:t>
                      </a:r>
                    </a:p>
                  </a:txBody>
                  <a:tcPr marL="3300" marR="3300" marT="3300" marB="0" anchor="ctr">
                    <a:lnL>
                      <a:noFill/>
                    </a:lnL>
                    <a:lnR>
                      <a:noFill/>
                    </a:lnR>
                    <a:lnT>
                      <a:noFill/>
                    </a:lnT>
                    <a:lnB>
                      <a:noFill/>
                    </a:lnB>
                    <a:solidFill>
                      <a:srgbClr val="00B050"/>
                    </a:solidFill>
                  </a:tcPr>
                </a:tc>
                <a:tc>
                  <a:txBody>
                    <a:bodyPr/>
                    <a:lstStyle/>
                    <a:p>
                      <a:pPr algn="ctr" fontAlgn="ctr"/>
                      <a:r>
                        <a:rPr lang="en-US" sz="1400" b="0" i="0" u="none" strike="noStrike" dirty="0" smtClean="0">
                          <a:solidFill>
                            <a:srgbClr val="000000"/>
                          </a:solidFill>
                          <a:latin typeface="Arial"/>
                        </a:rPr>
                        <a:t>AIM</a:t>
                      </a:r>
                      <a:r>
                        <a:rPr lang="en-US" sz="1400" b="0" i="0" u="none" strike="noStrike" baseline="0" dirty="0" smtClean="0">
                          <a:solidFill>
                            <a:srgbClr val="000000"/>
                          </a:solidFill>
                          <a:latin typeface="Arial"/>
                        </a:rPr>
                        <a:t> </a:t>
                      </a:r>
                      <a:r>
                        <a:rPr lang="en-US" sz="1400" b="0" i="0" u="none" strike="noStrike" dirty="0" smtClean="0">
                          <a:solidFill>
                            <a:srgbClr val="000000"/>
                          </a:solidFill>
                          <a:latin typeface="Arial"/>
                        </a:rPr>
                        <a:t>IPO Prospectus</a:t>
                      </a:r>
                      <a:endParaRPr lang="en-US" sz="1400" b="0" i="0" u="none" strike="noStrike" dirty="0">
                        <a:solidFill>
                          <a:srgbClr val="000000"/>
                        </a:solidFill>
                        <a:latin typeface="Arial"/>
                      </a:endParaRPr>
                    </a:p>
                  </a:txBody>
                  <a:tcPr marL="3300" marR="3300" marT="3300" marB="0" anchor="ctr">
                    <a:lnL>
                      <a:noFill/>
                    </a:lnL>
                    <a:lnR>
                      <a:noFill/>
                    </a:lnR>
                    <a:lnT>
                      <a:noFill/>
                    </a:lnT>
                    <a:lnB>
                      <a:noFill/>
                    </a:lnB>
                    <a:solidFill>
                      <a:srgbClr val="00B050"/>
                    </a:solidFill>
                  </a:tcPr>
                </a:tc>
                <a:tc>
                  <a:txBody>
                    <a:bodyPr/>
                    <a:lstStyle/>
                    <a:p>
                      <a:pPr algn="ctr" fontAlgn="ctr"/>
                      <a:r>
                        <a:rPr lang="en-US" altLang="zh-CN" sz="1400" b="0" i="0" u="none" strike="noStrike" dirty="0">
                          <a:solidFill>
                            <a:srgbClr val="000000"/>
                          </a:solidFill>
                          <a:latin typeface="Arial"/>
                        </a:rPr>
                        <a:t>25</a:t>
                      </a:r>
                    </a:p>
                  </a:txBody>
                  <a:tcPr marL="3300" marR="3300" marT="3300" marB="0" anchor="ctr">
                    <a:lnL>
                      <a:noFill/>
                    </a:lnL>
                    <a:lnR>
                      <a:noFill/>
                    </a:lnR>
                    <a:lnT>
                      <a:noFill/>
                    </a:lnT>
                    <a:lnB>
                      <a:noFill/>
                    </a:lnB>
                    <a:solidFill>
                      <a:srgbClr val="00B050"/>
                    </a:solidFill>
                  </a:tcPr>
                </a:tc>
                <a:tc>
                  <a:txBody>
                    <a:bodyPr/>
                    <a:lstStyle/>
                    <a:p>
                      <a:pPr algn="ctr" fontAlgn="ctr"/>
                      <a:endParaRPr lang="zh-CN" altLang="en-US" sz="1400" b="0" i="0" u="none" strike="noStrike" dirty="0">
                        <a:solidFill>
                          <a:srgbClr val="000000"/>
                        </a:solidFill>
                        <a:latin typeface="Arial"/>
                      </a:endParaRPr>
                    </a:p>
                  </a:txBody>
                  <a:tcPr marL="3300" marR="3300" marT="3300" marB="0" anchor="ctr">
                    <a:lnL>
                      <a:noFill/>
                    </a:lnL>
                    <a:lnR>
                      <a:noFill/>
                    </a:lnR>
                    <a:lnT>
                      <a:noFill/>
                    </a:lnT>
                    <a:lnB>
                      <a:noFill/>
                    </a:lnB>
                    <a:solidFill>
                      <a:srgbClr val="00B050"/>
                    </a:solidFill>
                  </a:tcPr>
                </a:tc>
              </a:tr>
              <a:tr h="348962">
                <a:tc>
                  <a:txBody>
                    <a:bodyPr/>
                    <a:lstStyle/>
                    <a:p>
                      <a:pPr algn="ctr" fontAlgn="ctr"/>
                      <a:r>
                        <a:rPr lang="en-US" sz="1400" b="0" i="0" u="none" strike="noStrike">
                          <a:solidFill>
                            <a:srgbClr val="000000"/>
                          </a:solidFill>
                          <a:latin typeface="Arial"/>
                        </a:rPr>
                        <a:t>5-Jun-07</a:t>
                      </a:r>
                    </a:p>
                  </a:txBody>
                  <a:tcPr marL="3300" marR="3300" marT="3300" marB="0" anchor="ctr">
                    <a:lnL>
                      <a:noFill/>
                    </a:lnL>
                    <a:lnR>
                      <a:noFill/>
                    </a:lnR>
                    <a:lnT>
                      <a:noFill/>
                    </a:lnT>
                    <a:lnB>
                      <a:noFill/>
                    </a:lnB>
                  </a:tcPr>
                </a:tc>
                <a:tc>
                  <a:txBody>
                    <a:bodyPr/>
                    <a:lstStyle/>
                    <a:p>
                      <a:pPr algn="ctr" fontAlgn="ctr"/>
                      <a:r>
                        <a:rPr lang="en-US" sz="1400" b="0" i="0" u="none" strike="noStrike" dirty="0" err="1">
                          <a:solidFill>
                            <a:srgbClr val="000000"/>
                          </a:solidFill>
                          <a:latin typeface="Arial"/>
                        </a:rPr>
                        <a:t>issse</a:t>
                      </a:r>
                      <a:r>
                        <a:rPr lang="en-US" sz="1400" b="0" i="0" u="none" strike="noStrike" dirty="0">
                          <a:solidFill>
                            <a:srgbClr val="000000"/>
                          </a:solidFill>
                          <a:latin typeface="Arial"/>
                        </a:rPr>
                        <a:t> of CBs</a:t>
                      </a:r>
                    </a:p>
                  </a:txBody>
                  <a:tcPr marL="3300" marR="3300" marT="3300" marB="0" anchor="ctr">
                    <a:lnL>
                      <a:noFill/>
                    </a:lnL>
                    <a:lnR>
                      <a:noFill/>
                    </a:lnR>
                    <a:lnT>
                      <a:noFill/>
                    </a:lnT>
                    <a:lnB>
                      <a:noFill/>
                    </a:lnB>
                  </a:tcPr>
                </a:tc>
                <a:tc>
                  <a:txBody>
                    <a:bodyPr/>
                    <a:lstStyle/>
                    <a:p>
                      <a:pPr algn="ctr" fontAlgn="ctr"/>
                      <a:r>
                        <a:rPr lang="en-US" altLang="zh-CN" sz="1400" b="0" i="0" u="none" strike="noStrike" dirty="0">
                          <a:solidFill>
                            <a:srgbClr val="000000"/>
                          </a:solidFill>
                          <a:latin typeface="Arial"/>
                        </a:rPr>
                        <a:t>50</a:t>
                      </a:r>
                    </a:p>
                  </a:txBody>
                  <a:tcPr marL="3300" marR="3300" marT="3300" marB="0" anchor="ctr">
                    <a:lnL>
                      <a:noFill/>
                    </a:lnL>
                    <a:lnR>
                      <a:noFill/>
                    </a:lnR>
                    <a:lnT>
                      <a:noFill/>
                    </a:lnT>
                    <a:lnB>
                      <a:noFill/>
                    </a:lnB>
                  </a:tcPr>
                </a:tc>
                <a:tc>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dirty="0">
                          <a:solidFill>
                            <a:srgbClr val="000000"/>
                          </a:solidFill>
                          <a:latin typeface="Arial"/>
                        </a:rPr>
                        <a:t>30-Oct-07</a:t>
                      </a:r>
                    </a:p>
                  </a:txBody>
                  <a:tcPr marL="3300" marR="3300" marT="3300" marB="0" anchor="ctr">
                    <a:lnL>
                      <a:noFill/>
                    </a:lnL>
                    <a:lnR>
                      <a:noFill/>
                    </a:lnR>
                    <a:lnT>
                      <a:noFill/>
                    </a:lnT>
                    <a:lnB>
                      <a:noFill/>
                    </a:lnB>
                    <a:solidFill>
                      <a:srgbClr val="FF0000"/>
                    </a:solidFill>
                  </a:tcPr>
                </a:tc>
                <a:tc>
                  <a:txBody>
                    <a:bodyPr/>
                    <a:lstStyle/>
                    <a:p>
                      <a:pPr algn="ctr" fontAlgn="ctr"/>
                      <a:r>
                        <a:rPr lang="en-US" sz="1400" b="0" i="0" u="none" strike="noStrike" dirty="0" err="1">
                          <a:solidFill>
                            <a:srgbClr val="000000"/>
                          </a:solidFill>
                          <a:latin typeface="Arial"/>
                        </a:rPr>
                        <a:t>issse</a:t>
                      </a:r>
                      <a:r>
                        <a:rPr lang="en-US" sz="1400" b="0" i="0" u="none" strike="noStrike" dirty="0">
                          <a:solidFill>
                            <a:srgbClr val="000000"/>
                          </a:solidFill>
                          <a:latin typeface="Arial"/>
                        </a:rPr>
                        <a:t> of CBs</a:t>
                      </a:r>
                    </a:p>
                  </a:txBody>
                  <a:tcPr marL="3300" marR="3300" marT="3300" marB="0" anchor="ctr">
                    <a:lnL>
                      <a:noFill/>
                    </a:lnL>
                    <a:lnR>
                      <a:noFill/>
                    </a:lnR>
                    <a:lnT>
                      <a:noFill/>
                    </a:lnT>
                    <a:lnB>
                      <a:noFill/>
                    </a:lnB>
                    <a:solidFill>
                      <a:srgbClr val="FF0000"/>
                    </a:solidFill>
                  </a:tcPr>
                </a:tc>
                <a:tc>
                  <a:txBody>
                    <a:bodyPr/>
                    <a:lstStyle/>
                    <a:p>
                      <a:pPr algn="ctr" fontAlgn="ctr"/>
                      <a:r>
                        <a:rPr lang="en-US" altLang="zh-CN" sz="1400" b="0" i="0" u="none" strike="noStrike">
                          <a:solidFill>
                            <a:srgbClr val="000000"/>
                          </a:solidFill>
                          <a:latin typeface="Arial"/>
                        </a:rPr>
                        <a:t>45</a:t>
                      </a:r>
                    </a:p>
                  </a:txBody>
                  <a:tcPr marL="3300" marR="3300" marT="3300" marB="0" anchor="ctr">
                    <a:lnL>
                      <a:noFill/>
                    </a:lnL>
                    <a:lnR>
                      <a:noFill/>
                    </a:lnR>
                    <a:lnT>
                      <a:noFill/>
                    </a:lnT>
                    <a:lnB>
                      <a:noFill/>
                    </a:lnB>
                    <a:solidFill>
                      <a:srgbClr val="FF0000"/>
                    </a:solidFill>
                  </a:tcPr>
                </a:tc>
                <a:tc>
                  <a:txBody>
                    <a:bodyPr/>
                    <a:lstStyle/>
                    <a:p>
                      <a:pPr algn="ctr" fontAlgn="ctr"/>
                      <a:endParaRPr lang="zh-CN" altLang="en-US" sz="1400" b="0" i="0" u="none" strike="noStrike" dirty="0">
                        <a:solidFill>
                          <a:srgbClr val="000000"/>
                        </a:solidFill>
                        <a:latin typeface="Arial"/>
                      </a:endParaRPr>
                    </a:p>
                  </a:txBody>
                  <a:tcPr marL="3300" marR="3300" marT="3300" marB="0" anchor="ctr">
                    <a:lnL>
                      <a:noFill/>
                    </a:lnL>
                    <a:lnR>
                      <a:noFill/>
                    </a:lnR>
                    <a:lnT>
                      <a:noFill/>
                    </a:lnT>
                    <a:lnB>
                      <a:noFill/>
                    </a:lnB>
                    <a:solidFill>
                      <a:srgbClr val="FF0000"/>
                    </a:solidFill>
                  </a:tcPr>
                </a:tc>
              </a:tr>
              <a:tr h="348962">
                <a:tc>
                  <a:txBody>
                    <a:bodyPr/>
                    <a:lstStyle/>
                    <a:p>
                      <a:pPr algn="ctr" fontAlgn="ctr"/>
                      <a:r>
                        <a:rPr lang="en-US" sz="1400" b="0" i="0" u="none" strike="noStrike">
                          <a:solidFill>
                            <a:srgbClr val="000000"/>
                          </a:solidFill>
                          <a:latin typeface="Arial"/>
                        </a:rPr>
                        <a:t>16-May-08</a:t>
                      </a:r>
                    </a:p>
                  </a:txBody>
                  <a:tcPr marL="3300" marR="3300" marT="3300" marB="0" anchor="ctr">
                    <a:lnL>
                      <a:noFill/>
                    </a:lnL>
                    <a:lnR>
                      <a:noFill/>
                    </a:lnR>
                    <a:lnT>
                      <a:noFill/>
                    </a:lnT>
                    <a:lnB>
                      <a:noFill/>
                    </a:lnB>
                  </a:tcPr>
                </a:tc>
                <a:tc>
                  <a:txBody>
                    <a:bodyPr/>
                    <a:lstStyle/>
                    <a:p>
                      <a:pPr algn="ctr" fontAlgn="ctr"/>
                      <a:r>
                        <a:rPr lang="en-US" sz="1400" b="0" i="0" u="none" strike="noStrike" dirty="0">
                          <a:solidFill>
                            <a:srgbClr val="000000"/>
                          </a:solidFill>
                          <a:latin typeface="Arial"/>
                        </a:rPr>
                        <a:t>placing</a:t>
                      </a:r>
                    </a:p>
                  </a:txBody>
                  <a:tcPr marL="3300" marR="3300" marT="3300" marB="0" anchor="ctr">
                    <a:lnL>
                      <a:noFill/>
                    </a:lnL>
                    <a:lnR>
                      <a:noFill/>
                    </a:lnR>
                    <a:lnT>
                      <a:noFill/>
                    </a:lnT>
                    <a:lnB>
                      <a:noFill/>
                    </a:lnB>
                  </a:tcPr>
                </a:tc>
                <a:tc>
                  <a:txBody>
                    <a:bodyPr/>
                    <a:lstStyle/>
                    <a:p>
                      <a:pPr algn="ctr" fontAlgn="ctr"/>
                      <a:r>
                        <a:rPr lang="en-US" altLang="zh-CN" sz="1400" b="0" i="0" u="none" strike="noStrike" dirty="0">
                          <a:solidFill>
                            <a:srgbClr val="000000"/>
                          </a:solidFill>
                          <a:latin typeface="Arial"/>
                        </a:rPr>
                        <a:t>37</a:t>
                      </a:r>
                    </a:p>
                  </a:txBody>
                  <a:tcPr marL="3300" marR="3300" marT="3300" marB="0" anchor="ctr">
                    <a:lnL>
                      <a:noFill/>
                    </a:lnL>
                    <a:lnR>
                      <a:noFill/>
                    </a:lnR>
                    <a:lnT>
                      <a:noFill/>
                    </a:lnT>
                    <a:lnB>
                      <a:noFill/>
                    </a:lnB>
                  </a:tcPr>
                </a:tc>
                <a:tc>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a:solidFill>
                            <a:srgbClr val="000000"/>
                          </a:solidFill>
                          <a:latin typeface="Arial"/>
                        </a:rPr>
                        <a:t>5-Mar-09</a:t>
                      </a:r>
                    </a:p>
                  </a:txBody>
                  <a:tcPr marL="3300" marR="3300" marT="3300" marB="0" anchor="ctr">
                    <a:lnL>
                      <a:noFill/>
                    </a:lnL>
                    <a:lnR>
                      <a:noFill/>
                    </a:lnR>
                    <a:lnT>
                      <a:noFill/>
                    </a:lnT>
                    <a:lnB>
                      <a:noFill/>
                    </a:lnB>
                  </a:tcPr>
                </a:tc>
                <a:tc>
                  <a:txBody>
                    <a:bodyPr/>
                    <a:lstStyle/>
                    <a:p>
                      <a:pPr algn="ctr" fontAlgn="ctr"/>
                      <a:r>
                        <a:rPr lang="en-US" sz="1400" b="0" i="0" u="none" strike="noStrike" dirty="0">
                          <a:solidFill>
                            <a:srgbClr val="000000"/>
                          </a:solidFill>
                          <a:latin typeface="Arial"/>
                        </a:rPr>
                        <a:t>rights issue</a:t>
                      </a:r>
                    </a:p>
                  </a:txBody>
                  <a:tcPr marL="3300" marR="3300" marT="3300" marB="0" anchor="ctr">
                    <a:lnL>
                      <a:noFill/>
                    </a:lnL>
                    <a:lnR>
                      <a:noFill/>
                    </a:lnR>
                    <a:lnT>
                      <a:noFill/>
                    </a:lnT>
                    <a:lnB>
                      <a:noFill/>
                    </a:lnB>
                  </a:tcPr>
                </a:tc>
                <a:tc>
                  <a:txBody>
                    <a:bodyPr/>
                    <a:lstStyle/>
                    <a:p>
                      <a:pPr algn="ctr" fontAlgn="ctr"/>
                      <a:r>
                        <a:rPr lang="en-US" altLang="zh-CN" sz="1400" b="0" i="0" u="none" strike="noStrike" dirty="0">
                          <a:solidFill>
                            <a:srgbClr val="000000"/>
                          </a:solidFill>
                          <a:latin typeface="Arial"/>
                        </a:rPr>
                        <a:t>9.6</a:t>
                      </a:r>
                    </a:p>
                  </a:txBody>
                  <a:tcPr marL="3300" marR="3300" marT="3300" marB="0" anchor="ctr">
                    <a:lnL>
                      <a:noFill/>
                    </a:lnL>
                    <a:lnR>
                      <a:noFill/>
                    </a:lnR>
                    <a:lnT>
                      <a:noFill/>
                    </a:lnT>
                    <a:lnB>
                      <a:noFill/>
                    </a:lnB>
                  </a:tcPr>
                </a:tc>
                <a:tc>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a:solidFill>
                            <a:srgbClr val="000000"/>
                          </a:solidFill>
                          <a:latin typeface="Arial"/>
                        </a:rPr>
                        <a:t>8-Dec-09</a:t>
                      </a:r>
                    </a:p>
                  </a:txBody>
                  <a:tcPr marL="3300" marR="3300" marT="3300" marB="0" anchor="ctr">
                    <a:lnL>
                      <a:noFill/>
                    </a:lnL>
                    <a:lnR>
                      <a:noFill/>
                    </a:lnR>
                    <a:lnT>
                      <a:noFill/>
                    </a:lnT>
                    <a:lnB>
                      <a:noFill/>
                    </a:lnB>
                  </a:tcPr>
                </a:tc>
                <a:tc>
                  <a:txBody>
                    <a:bodyPr/>
                    <a:lstStyle/>
                    <a:p>
                      <a:pPr algn="ctr" fontAlgn="ctr"/>
                      <a:r>
                        <a:rPr lang="en-US" sz="1400" b="0" i="0" u="none" strike="noStrike" dirty="0">
                          <a:solidFill>
                            <a:srgbClr val="000000"/>
                          </a:solidFill>
                          <a:latin typeface="Arial"/>
                        </a:rPr>
                        <a:t>placing</a:t>
                      </a:r>
                    </a:p>
                  </a:txBody>
                  <a:tcPr marL="3300" marR="3300" marT="3300" marB="0" anchor="ctr">
                    <a:lnL>
                      <a:noFill/>
                    </a:lnL>
                    <a:lnR>
                      <a:noFill/>
                    </a:lnR>
                    <a:lnT>
                      <a:noFill/>
                    </a:lnT>
                    <a:lnB>
                      <a:noFill/>
                    </a:lnB>
                  </a:tcPr>
                </a:tc>
                <a:tc>
                  <a:txBody>
                    <a:bodyPr/>
                    <a:lstStyle/>
                    <a:p>
                      <a:pPr algn="ctr" fontAlgn="ctr"/>
                      <a:r>
                        <a:rPr lang="en-US" altLang="zh-CN" sz="1400" b="0" i="0" u="none" strike="noStrike">
                          <a:solidFill>
                            <a:srgbClr val="000000"/>
                          </a:solidFill>
                          <a:latin typeface="Arial"/>
                        </a:rPr>
                        <a:t>75</a:t>
                      </a:r>
                    </a:p>
                  </a:txBody>
                  <a:tcPr marL="3300" marR="3300" marT="3300" marB="0" anchor="ctr">
                    <a:lnL>
                      <a:noFill/>
                    </a:lnL>
                    <a:lnR>
                      <a:noFill/>
                    </a:lnR>
                    <a:lnT>
                      <a:noFill/>
                    </a:lnT>
                    <a:lnB>
                      <a:noFill/>
                    </a:lnB>
                  </a:tcPr>
                </a:tc>
                <a:tc>
                  <a:txBody>
                    <a:bodyPr/>
                    <a:lstStyle/>
                    <a:p>
                      <a:pPr algn="ctr" fontAlgn="ctr"/>
                      <a:r>
                        <a:rPr lang="en-US" altLang="zh-CN" sz="1400" b="0" i="0" u="none" strike="noStrike">
                          <a:solidFill>
                            <a:srgbClr val="000000"/>
                          </a:solidFill>
                          <a:latin typeface="Arial"/>
                        </a:rPr>
                        <a:t>55</a:t>
                      </a:r>
                    </a:p>
                  </a:txBody>
                  <a:tcPr marL="3300" marR="3300" marT="3300" marB="0" anchor="ctr">
                    <a:lnL>
                      <a:noFill/>
                    </a:lnL>
                    <a:lnR>
                      <a:noFill/>
                    </a:lnR>
                    <a:lnT>
                      <a:noFill/>
                    </a:lnT>
                    <a:lnB>
                      <a:noFill/>
                    </a:lnB>
                  </a:tcPr>
                </a:tc>
              </a:tr>
              <a:tr h="348962">
                <a:tc>
                  <a:txBody>
                    <a:bodyPr/>
                    <a:lstStyle/>
                    <a:p>
                      <a:pPr algn="ctr" fontAlgn="ctr"/>
                      <a:r>
                        <a:rPr lang="en-US" sz="1400" b="0" i="0" u="none" strike="noStrike">
                          <a:solidFill>
                            <a:srgbClr val="000000"/>
                          </a:solidFill>
                          <a:latin typeface="Arial"/>
                        </a:rPr>
                        <a:t>8-Jun-10</a:t>
                      </a:r>
                    </a:p>
                  </a:txBody>
                  <a:tcPr marL="3300" marR="3300" marT="3300" marB="0" anchor="ctr">
                    <a:lnL>
                      <a:noFill/>
                    </a:lnL>
                    <a:lnR>
                      <a:noFill/>
                    </a:lnR>
                    <a:lnT>
                      <a:noFill/>
                    </a:lnT>
                    <a:lnB>
                      <a:noFill/>
                    </a:lnB>
                  </a:tcPr>
                </a:tc>
                <a:tc>
                  <a:txBody>
                    <a:bodyPr/>
                    <a:lstStyle/>
                    <a:p>
                      <a:pPr algn="ctr" fontAlgn="ctr"/>
                      <a:r>
                        <a:rPr lang="en-US" sz="1400" b="0" i="0" u="none" strike="noStrike" dirty="0" err="1">
                          <a:solidFill>
                            <a:srgbClr val="000000"/>
                          </a:solidFill>
                          <a:latin typeface="Arial"/>
                        </a:rPr>
                        <a:t>issse</a:t>
                      </a:r>
                      <a:r>
                        <a:rPr lang="en-US" sz="1400" b="0" i="0" u="none" strike="noStrike" dirty="0">
                          <a:solidFill>
                            <a:srgbClr val="000000"/>
                          </a:solidFill>
                          <a:latin typeface="Arial"/>
                        </a:rPr>
                        <a:t> of CBs</a:t>
                      </a:r>
                    </a:p>
                  </a:txBody>
                  <a:tcPr marL="3300" marR="3300" marT="3300" marB="0" anchor="ctr">
                    <a:lnL>
                      <a:noFill/>
                    </a:lnL>
                    <a:lnR>
                      <a:noFill/>
                    </a:lnR>
                    <a:lnT>
                      <a:noFill/>
                    </a:lnT>
                    <a:lnB>
                      <a:noFill/>
                    </a:lnB>
                  </a:tcPr>
                </a:tc>
                <a:tc>
                  <a:txBody>
                    <a:bodyPr/>
                    <a:lstStyle/>
                    <a:p>
                      <a:pPr algn="ctr" fontAlgn="ctr"/>
                      <a:r>
                        <a:rPr lang="en-US" altLang="zh-CN" sz="1400" b="0" i="0" u="none" strike="noStrike">
                          <a:solidFill>
                            <a:srgbClr val="000000"/>
                          </a:solidFill>
                          <a:latin typeface="Arial"/>
                        </a:rPr>
                        <a:t>50</a:t>
                      </a:r>
                    </a:p>
                  </a:txBody>
                  <a:tcPr marL="3300" marR="3300" marT="3300" marB="0" anchor="ctr">
                    <a:lnL>
                      <a:noFill/>
                    </a:lnL>
                    <a:lnR>
                      <a:noFill/>
                    </a:lnR>
                    <a:lnT>
                      <a:noFill/>
                    </a:lnT>
                    <a:lnB>
                      <a:noFill/>
                    </a:lnB>
                  </a:tcPr>
                </a:tc>
                <a:tc>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a:solidFill>
                            <a:srgbClr val="000000"/>
                          </a:solidFill>
                          <a:latin typeface="Arial"/>
                        </a:rPr>
                        <a:t>23-Sep-10</a:t>
                      </a:r>
                    </a:p>
                  </a:txBody>
                  <a:tcPr marL="3300" marR="3300" marT="3300" marB="0" anchor="ctr">
                    <a:lnL>
                      <a:noFill/>
                    </a:lnL>
                    <a:lnR>
                      <a:noFill/>
                    </a:lnR>
                    <a:lnT>
                      <a:noFill/>
                    </a:lnT>
                    <a:lnB>
                      <a:noFill/>
                    </a:lnB>
                  </a:tcPr>
                </a:tc>
                <a:tc>
                  <a:txBody>
                    <a:bodyPr/>
                    <a:lstStyle/>
                    <a:p>
                      <a:pPr algn="ctr" fontAlgn="ctr"/>
                      <a:r>
                        <a:rPr lang="en-US" sz="1400" b="0" i="0" u="none" strike="noStrike" dirty="0" err="1">
                          <a:solidFill>
                            <a:srgbClr val="000000"/>
                          </a:solidFill>
                          <a:latin typeface="Arial"/>
                        </a:rPr>
                        <a:t>issse</a:t>
                      </a:r>
                      <a:r>
                        <a:rPr lang="en-US" sz="1400" b="0" i="0" u="none" strike="noStrike" dirty="0">
                          <a:solidFill>
                            <a:srgbClr val="000000"/>
                          </a:solidFill>
                          <a:latin typeface="Arial"/>
                        </a:rPr>
                        <a:t> of CBs</a:t>
                      </a:r>
                    </a:p>
                  </a:txBody>
                  <a:tcPr marL="3300" marR="3300" marT="3300" marB="0" anchor="ctr">
                    <a:lnL>
                      <a:noFill/>
                    </a:lnL>
                    <a:lnR>
                      <a:noFill/>
                    </a:lnR>
                    <a:lnT>
                      <a:noFill/>
                    </a:lnT>
                    <a:lnB>
                      <a:noFill/>
                    </a:lnB>
                  </a:tcPr>
                </a:tc>
                <a:tc>
                  <a:txBody>
                    <a:bodyPr/>
                    <a:lstStyle/>
                    <a:p>
                      <a:pPr algn="ctr" fontAlgn="ctr"/>
                      <a:r>
                        <a:rPr lang="en-US" altLang="zh-CN" sz="1400" b="0" i="0" u="none" strike="noStrike">
                          <a:solidFill>
                            <a:srgbClr val="000000"/>
                          </a:solidFill>
                          <a:latin typeface="Arial"/>
                        </a:rPr>
                        <a:t>50</a:t>
                      </a:r>
                    </a:p>
                  </a:txBody>
                  <a:tcPr marL="3300" marR="3300" marT="3300" marB="0" anchor="ctr">
                    <a:lnL>
                      <a:noFill/>
                    </a:lnL>
                    <a:lnR>
                      <a:noFill/>
                    </a:lnR>
                    <a:lnT>
                      <a:noFill/>
                    </a:lnT>
                    <a:lnB>
                      <a:noFill/>
                    </a:lnB>
                  </a:tcPr>
                </a:tc>
                <a:tc>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a:solidFill>
                            <a:srgbClr val="000000"/>
                          </a:solidFill>
                          <a:latin typeface="Arial"/>
                        </a:rPr>
                        <a:t>3-Dec-10</a:t>
                      </a:r>
                    </a:p>
                  </a:txBody>
                  <a:tcPr marL="3300" marR="3300" marT="3300" marB="0" anchor="ctr">
                    <a:lnL>
                      <a:noFill/>
                    </a:lnL>
                    <a:lnR>
                      <a:noFill/>
                    </a:lnR>
                    <a:lnT>
                      <a:noFill/>
                    </a:lnT>
                    <a:lnB>
                      <a:noFill/>
                    </a:lnB>
                  </a:tcPr>
                </a:tc>
                <a:tc>
                  <a:txBody>
                    <a:bodyPr/>
                    <a:lstStyle/>
                    <a:p>
                      <a:pPr algn="ctr" fontAlgn="ctr"/>
                      <a:r>
                        <a:rPr lang="en-US" sz="1400" b="0" i="0" u="none" strike="noStrike">
                          <a:solidFill>
                            <a:srgbClr val="000000"/>
                          </a:solidFill>
                          <a:latin typeface="Arial"/>
                        </a:rPr>
                        <a:t>placing</a:t>
                      </a:r>
                    </a:p>
                  </a:txBody>
                  <a:tcPr marL="3300" marR="3300" marT="3300" marB="0" anchor="ctr">
                    <a:lnL>
                      <a:noFill/>
                    </a:lnL>
                    <a:lnR>
                      <a:noFill/>
                    </a:lnR>
                    <a:lnT>
                      <a:noFill/>
                    </a:lnT>
                    <a:lnB>
                      <a:noFill/>
                    </a:lnB>
                  </a:tcPr>
                </a:tc>
                <a:tc>
                  <a:txBody>
                    <a:bodyPr/>
                    <a:lstStyle/>
                    <a:p>
                      <a:pPr algn="ctr" fontAlgn="ctr"/>
                      <a:r>
                        <a:rPr lang="en-US" altLang="zh-CN" sz="1400" b="0" i="0" u="none" strike="noStrike">
                          <a:solidFill>
                            <a:srgbClr val="000000"/>
                          </a:solidFill>
                          <a:latin typeface="Arial"/>
                        </a:rPr>
                        <a:t>102.8</a:t>
                      </a:r>
                    </a:p>
                  </a:txBody>
                  <a:tcPr marL="3300" marR="3300" marT="3300" marB="0" anchor="ctr">
                    <a:lnL>
                      <a:noFill/>
                    </a:lnL>
                    <a:lnR>
                      <a:noFill/>
                    </a:lnR>
                    <a:lnT>
                      <a:noFill/>
                    </a:lnT>
                    <a:lnB>
                      <a:noFill/>
                    </a:lnB>
                  </a:tcPr>
                </a:tc>
                <a:tc>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dirty="0">
                          <a:solidFill>
                            <a:srgbClr val="000000"/>
                          </a:solidFill>
                          <a:latin typeface="Arial"/>
                        </a:rPr>
                        <a:t>16-Feb-11</a:t>
                      </a:r>
                    </a:p>
                  </a:txBody>
                  <a:tcPr marL="3300" marR="3300" marT="3300" marB="0" anchor="ctr">
                    <a:lnL>
                      <a:noFill/>
                    </a:lnL>
                    <a:lnR>
                      <a:noFill/>
                    </a:lnR>
                    <a:lnT>
                      <a:noFill/>
                    </a:lnT>
                    <a:lnB>
                      <a:noFill/>
                    </a:lnB>
                    <a:solidFill>
                      <a:srgbClr val="FF0000"/>
                    </a:solidFill>
                  </a:tcPr>
                </a:tc>
                <a:tc gridSpan="3">
                  <a:txBody>
                    <a:bodyPr/>
                    <a:lstStyle/>
                    <a:p>
                      <a:pPr algn="ctr" fontAlgn="ctr"/>
                      <a:r>
                        <a:rPr lang="en-US" sz="1400" b="0" i="0" u="none" strike="noStrike" dirty="0" err="1">
                          <a:solidFill>
                            <a:srgbClr val="000000"/>
                          </a:solidFill>
                          <a:latin typeface="Arial"/>
                        </a:rPr>
                        <a:t>Greka</a:t>
                      </a:r>
                      <a:r>
                        <a:rPr lang="en-US" sz="1400" b="0" i="0" u="none" strike="noStrike" dirty="0">
                          <a:solidFill>
                            <a:srgbClr val="000000"/>
                          </a:solidFill>
                          <a:latin typeface="Arial"/>
                        </a:rPr>
                        <a:t> Drilling </a:t>
                      </a:r>
                      <a:r>
                        <a:rPr lang="en-US" sz="1400" b="0" i="0" u="none" strike="noStrike" dirty="0" smtClean="0">
                          <a:solidFill>
                            <a:srgbClr val="000000"/>
                          </a:solidFill>
                          <a:latin typeface="Arial"/>
                        </a:rPr>
                        <a:t>demerger and AIM</a:t>
                      </a:r>
                      <a:r>
                        <a:rPr lang="en-US" sz="1400" b="0" i="0" u="none" strike="noStrike" baseline="0" dirty="0" smtClean="0">
                          <a:solidFill>
                            <a:srgbClr val="000000"/>
                          </a:solidFill>
                          <a:latin typeface="Arial"/>
                        </a:rPr>
                        <a:t> listing Prospectus</a:t>
                      </a:r>
                      <a:endParaRPr lang="en-US" sz="1400" b="0" i="0" u="none" strike="noStrike" dirty="0">
                        <a:solidFill>
                          <a:srgbClr val="000000"/>
                        </a:solidFill>
                        <a:latin typeface="Arial"/>
                      </a:endParaRPr>
                    </a:p>
                  </a:txBody>
                  <a:tcPr marL="3300" marR="3300" marT="3300" marB="0" anchor="ctr">
                    <a:lnL>
                      <a:noFill/>
                    </a:lnL>
                    <a:lnR>
                      <a:noFill/>
                    </a:lnR>
                    <a:lnT>
                      <a:noFill/>
                    </a:lnT>
                    <a:lnB>
                      <a:noFill/>
                    </a:lnB>
                    <a:solidFill>
                      <a:srgbClr val="FF0000"/>
                    </a:solidFill>
                  </a:tcPr>
                </a:tc>
                <a:tc hMerge="1">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c hMerge="1">
                  <a:txBody>
                    <a:bodyPr/>
                    <a:lstStyle/>
                    <a:p>
                      <a:pPr algn="ctr" fontAlgn="ctr"/>
                      <a:endParaRPr lang="zh-CN" altLang="en-US" sz="1400" b="0" i="0" u="none" strike="noStrike" dirty="0">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a:solidFill>
                            <a:srgbClr val="000000"/>
                          </a:solidFill>
                          <a:latin typeface="Arial"/>
                        </a:rPr>
                        <a:t>7-Mar-11</a:t>
                      </a:r>
                    </a:p>
                  </a:txBody>
                  <a:tcPr marL="3300" marR="3300" marT="3300" marB="0" anchor="ctr">
                    <a:lnL>
                      <a:noFill/>
                    </a:lnL>
                    <a:lnR>
                      <a:noFill/>
                    </a:lnR>
                    <a:lnT>
                      <a:noFill/>
                    </a:lnT>
                    <a:lnB>
                      <a:noFill/>
                    </a:lnB>
                  </a:tcPr>
                </a:tc>
                <a:tc>
                  <a:txBody>
                    <a:bodyPr/>
                    <a:lstStyle/>
                    <a:p>
                      <a:pPr algn="ctr" fontAlgn="ctr"/>
                      <a:r>
                        <a:rPr lang="en-US" sz="1400" b="0" i="0" u="none" strike="noStrike" dirty="0">
                          <a:solidFill>
                            <a:srgbClr val="000000"/>
                          </a:solidFill>
                          <a:latin typeface="Arial"/>
                        </a:rPr>
                        <a:t>placing</a:t>
                      </a:r>
                    </a:p>
                  </a:txBody>
                  <a:tcPr marL="3300" marR="3300" marT="3300" marB="0" anchor="ctr">
                    <a:lnL>
                      <a:noFill/>
                    </a:lnL>
                    <a:lnR>
                      <a:noFill/>
                    </a:lnR>
                    <a:lnT>
                      <a:noFill/>
                    </a:lnT>
                    <a:lnB>
                      <a:noFill/>
                    </a:lnB>
                  </a:tcPr>
                </a:tc>
                <a:tc>
                  <a:txBody>
                    <a:bodyPr/>
                    <a:lstStyle/>
                    <a:p>
                      <a:pPr algn="ctr" fontAlgn="ctr"/>
                      <a:r>
                        <a:rPr lang="en-US" altLang="zh-CN" sz="1400" b="0" i="0" u="none" strike="noStrike">
                          <a:solidFill>
                            <a:srgbClr val="000000"/>
                          </a:solidFill>
                          <a:latin typeface="Arial"/>
                        </a:rPr>
                        <a:t>50</a:t>
                      </a:r>
                    </a:p>
                  </a:txBody>
                  <a:tcPr marL="3300" marR="3300" marT="3300" marB="0" anchor="ctr">
                    <a:lnL>
                      <a:noFill/>
                    </a:lnL>
                    <a:lnR>
                      <a:noFill/>
                    </a:lnR>
                    <a:lnT>
                      <a:noFill/>
                    </a:lnT>
                    <a:lnB>
                      <a:noFill/>
                    </a:lnB>
                  </a:tcPr>
                </a:tc>
                <a:tc>
                  <a:txBody>
                    <a:bodyPr/>
                    <a:lstStyle/>
                    <a:p>
                      <a:pPr algn="ctr" fontAlgn="ctr"/>
                      <a:endParaRPr lang="zh-CN" altLang="en-US" sz="1400" b="0" i="0" u="none" strike="noStrike">
                        <a:solidFill>
                          <a:srgbClr val="000000"/>
                        </a:solidFill>
                        <a:latin typeface="Arial"/>
                      </a:endParaRPr>
                    </a:p>
                  </a:txBody>
                  <a:tcPr marL="3300" marR="3300" marT="3300" marB="0" anchor="ctr">
                    <a:lnL>
                      <a:noFill/>
                    </a:lnL>
                    <a:lnR>
                      <a:noFill/>
                    </a:lnR>
                    <a:lnT>
                      <a:noFill/>
                    </a:lnT>
                    <a:lnB>
                      <a:noFill/>
                    </a:lnB>
                  </a:tcPr>
                </a:tc>
              </a:tr>
              <a:tr h="348962">
                <a:tc>
                  <a:txBody>
                    <a:bodyPr/>
                    <a:lstStyle/>
                    <a:p>
                      <a:pPr algn="ctr" fontAlgn="ctr"/>
                      <a:r>
                        <a:rPr lang="en-US" sz="1400" b="0" i="0" u="none" strike="noStrike" dirty="0">
                          <a:solidFill>
                            <a:srgbClr val="000000"/>
                          </a:solidFill>
                          <a:latin typeface="Arial"/>
                        </a:rPr>
                        <a:t>5-Jun-13</a:t>
                      </a:r>
                    </a:p>
                  </a:txBody>
                  <a:tcPr marL="3300" marR="3300" marT="3300" marB="0" anchor="ctr">
                    <a:lnL>
                      <a:noFill/>
                    </a:lnL>
                    <a:lnR>
                      <a:noFill/>
                    </a:lnR>
                    <a:lnT>
                      <a:noFill/>
                    </a:lnT>
                    <a:lnB>
                      <a:noFill/>
                    </a:lnB>
                    <a:solidFill>
                      <a:srgbClr val="FF0000"/>
                    </a:solidFill>
                  </a:tcPr>
                </a:tc>
                <a:tc>
                  <a:txBody>
                    <a:bodyPr/>
                    <a:lstStyle/>
                    <a:p>
                      <a:pPr algn="ctr" fontAlgn="ctr"/>
                      <a:r>
                        <a:rPr lang="en-US" sz="1400" b="0" i="0" u="none" strike="noStrike" dirty="0">
                          <a:solidFill>
                            <a:srgbClr val="000000"/>
                          </a:solidFill>
                          <a:latin typeface="Arial"/>
                        </a:rPr>
                        <a:t>secured bonds issue and asset disposal</a:t>
                      </a:r>
                    </a:p>
                  </a:txBody>
                  <a:tcPr marL="3300" marR="3300" marT="3300" marB="0" anchor="ctr">
                    <a:lnL>
                      <a:noFill/>
                    </a:lnL>
                    <a:lnR>
                      <a:noFill/>
                    </a:lnR>
                    <a:lnT>
                      <a:noFill/>
                    </a:lnT>
                    <a:lnB>
                      <a:noFill/>
                    </a:lnB>
                    <a:solidFill>
                      <a:srgbClr val="FF0000"/>
                    </a:solidFill>
                  </a:tcPr>
                </a:tc>
                <a:tc>
                  <a:txBody>
                    <a:bodyPr/>
                    <a:lstStyle/>
                    <a:p>
                      <a:pPr algn="ctr" fontAlgn="ctr"/>
                      <a:r>
                        <a:rPr lang="en-US" altLang="zh-CN" sz="1400" b="0" i="0" u="none" strike="noStrike" dirty="0">
                          <a:solidFill>
                            <a:srgbClr val="000000"/>
                          </a:solidFill>
                          <a:latin typeface="Arial"/>
                        </a:rPr>
                        <a:t>100</a:t>
                      </a:r>
                    </a:p>
                  </a:txBody>
                  <a:tcPr marL="3300" marR="3300" marT="3300" marB="0" anchor="ctr">
                    <a:lnL>
                      <a:noFill/>
                    </a:lnL>
                    <a:lnR>
                      <a:noFill/>
                    </a:lnR>
                    <a:lnT>
                      <a:noFill/>
                    </a:lnT>
                    <a:lnB>
                      <a:noFill/>
                    </a:lnB>
                    <a:solidFill>
                      <a:srgbClr val="FF0000"/>
                    </a:solidFill>
                  </a:tcPr>
                </a:tc>
                <a:tc>
                  <a:txBody>
                    <a:bodyPr/>
                    <a:lstStyle/>
                    <a:p>
                      <a:pPr algn="ctr" fontAlgn="ctr"/>
                      <a:r>
                        <a:rPr lang="en-US" altLang="zh-CN" sz="1400" b="0" i="0" u="none" strike="noStrike" dirty="0">
                          <a:solidFill>
                            <a:srgbClr val="000000"/>
                          </a:solidFill>
                          <a:latin typeface="Arial"/>
                        </a:rPr>
                        <a:t>85</a:t>
                      </a:r>
                    </a:p>
                  </a:txBody>
                  <a:tcPr marL="3300" marR="3300" marT="3300" marB="0" anchor="ctr">
                    <a:lnL>
                      <a:noFill/>
                    </a:lnL>
                    <a:lnR>
                      <a:noFill/>
                    </a:lnR>
                    <a:lnT>
                      <a:noFill/>
                    </a:lnT>
                    <a:lnB>
                      <a:noFill/>
                    </a:lnB>
                    <a:solidFill>
                      <a:srgbClr val="FF0000"/>
                    </a:solidFill>
                  </a:tcPr>
                </a:tc>
              </a:tr>
            </a:tbl>
          </a:graphicData>
        </a:graphic>
      </p:graphicFrame>
      <p:sp>
        <p:nvSpPr>
          <p:cNvPr id="7" name="矩形标注 6"/>
          <p:cNvSpPr/>
          <p:nvPr/>
        </p:nvSpPr>
        <p:spPr>
          <a:xfrm>
            <a:off x="6732240" y="1772816"/>
            <a:ext cx="2088232" cy="1080120"/>
          </a:xfrm>
          <a:prstGeom prst="wedgeRectCallout">
            <a:avLst>
              <a:gd name="adj1" fmla="val -86556"/>
              <a:gd name="adj2" fmla="val -8259"/>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Font typeface="Arial" pitchFamily="34" charset="0"/>
              <a:buChar char="•"/>
            </a:pPr>
            <a:r>
              <a:rPr lang="en-US" altLang="zh-CN" sz="1100" dirty="0" smtClean="0">
                <a:solidFill>
                  <a:schemeClr val="tx1"/>
                </a:solidFill>
                <a:latin typeface="Arial" pitchFamily="34" charset="0"/>
                <a:cs typeface="Arial" pitchFamily="34" charset="0"/>
              </a:rPr>
              <a:t>2005 Nov, bankruptcy of Saba Enterprises Inc (formerly </a:t>
            </a:r>
            <a:r>
              <a:rPr lang="en-US" altLang="zh-CN" sz="1100" dirty="0" err="1" smtClean="0">
                <a:solidFill>
                  <a:schemeClr val="tx1"/>
                </a:solidFill>
                <a:latin typeface="Arial" pitchFamily="34" charset="0"/>
                <a:cs typeface="Arial" pitchFamily="34" charset="0"/>
              </a:rPr>
              <a:t>Greka</a:t>
            </a:r>
            <a:r>
              <a:rPr lang="en-US" altLang="zh-CN" sz="1100" dirty="0" smtClean="0">
                <a:solidFill>
                  <a:schemeClr val="tx1"/>
                </a:solidFill>
                <a:latin typeface="Arial" pitchFamily="34" charset="0"/>
                <a:cs typeface="Arial" pitchFamily="34" charset="0"/>
              </a:rPr>
              <a:t> Energy Corporation);</a:t>
            </a:r>
          </a:p>
          <a:p>
            <a:pPr algn="just">
              <a:buFont typeface="Arial" pitchFamily="34" charset="0"/>
              <a:buChar char="•"/>
            </a:pPr>
            <a:r>
              <a:rPr lang="en-US" altLang="zh-CN" sz="1100" dirty="0" smtClean="0">
                <a:solidFill>
                  <a:schemeClr val="tx1"/>
                </a:solidFill>
                <a:latin typeface="Arial" pitchFamily="34" charset="0"/>
                <a:cs typeface="Arial" pitchFamily="34" charset="0"/>
              </a:rPr>
              <a:t>environmental investigation of </a:t>
            </a:r>
            <a:r>
              <a:rPr lang="en-US" altLang="zh-CN" sz="1100" dirty="0" err="1" smtClean="0">
                <a:solidFill>
                  <a:schemeClr val="tx1"/>
                </a:solidFill>
                <a:latin typeface="Arial" pitchFamily="34" charset="0"/>
                <a:cs typeface="Arial" pitchFamily="34" charset="0"/>
              </a:rPr>
              <a:t>Greka</a:t>
            </a:r>
            <a:r>
              <a:rPr lang="en-US" altLang="zh-CN" sz="1100" dirty="0" smtClean="0">
                <a:solidFill>
                  <a:schemeClr val="tx1"/>
                </a:solidFill>
                <a:latin typeface="Arial" pitchFamily="34" charset="0"/>
                <a:cs typeface="Arial" pitchFamily="34" charset="0"/>
              </a:rPr>
              <a:t> Integrated Inc in 2006 and settlement of $0.7m</a:t>
            </a:r>
            <a:endParaRPr lang="zh-CN" altLang="en-US" sz="1100" dirty="0">
              <a:solidFill>
                <a:schemeClr val="tx1"/>
              </a:solidFill>
              <a:latin typeface="Arial" pitchFamily="34" charset="0"/>
              <a:cs typeface="Arial" pitchFamily="34" charset="0"/>
            </a:endParaRPr>
          </a:p>
        </p:txBody>
      </p:sp>
      <p:sp>
        <p:nvSpPr>
          <p:cNvPr id="8" name="矩形标注 7"/>
          <p:cNvSpPr/>
          <p:nvPr/>
        </p:nvSpPr>
        <p:spPr>
          <a:xfrm>
            <a:off x="6732240" y="3140968"/>
            <a:ext cx="2088232" cy="1152128"/>
          </a:xfrm>
          <a:prstGeom prst="wedgeRectCallout">
            <a:avLst>
              <a:gd name="adj1" fmla="val -77407"/>
              <a:gd name="adj2" fmla="val -79334"/>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ltLang="zh-CN" sz="1100" dirty="0" smtClean="0">
                <a:solidFill>
                  <a:schemeClr val="tx1"/>
                </a:solidFill>
                <a:latin typeface="Arial" pitchFamily="34" charset="0"/>
                <a:cs typeface="Arial" pitchFamily="34" charset="0"/>
              </a:rPr>
              <a:t>In June 2007, the Santa Maria Refining Company, a subsidiary of </a:t>
            </a:r>
            <a:r>
              <a:rPr lang="en-US" altLang="zh-CN" sz="1100" dirty="0" err="1" smtClean="0">
                <a:solidFill>
                  <a:schemeClr val="tx1"/>
                </a:solidFill>
                <a:latin typeface="Arial" pitchFamily="34" charset="0"/>
                <a:cs typeface="Arial" pitchFamily="34" charset="0"/>
              </a:rPr>
              <a:t>Greka</a:t>
            </a:r>
            <a:r>
              <a:rPr lang="en-US" altLang="zh-CN" sz="1100" dirty="0" smtClean="0">
                <a:solidFill>
                  <a:schemeClr val="tx1"/>
                </a:solidFill>
                <a:latin typeface="Arial" pitchFamily="34" charset="0"/>
                <a:cs typeface="Arial" pitchFamily="34" charset="0"/>
              </a:rPr>
              <a:t> Energy Corporation, pleaded guilty to </a:t>
            </a:r>
            <a:r>
              <a:rPr lang="en-US" altLang="zh-CN" sz="1100" b="1" dirty="0" smtClean="0">
                <a:solidFill>
                  <a:srgbClr val="FF0000"/>
                </a:solidFill>
                <a:latin typeface="Arial" pitchFamily="34" charset="0"/>
                <a:cs typeface="Arial" pitchFamily="34" charset="0"/>
              </a:rPr>
              <a:t>criminal charges </a:t>
            </a:r>
            <a:r>
              <a:rPr lang="en-US" altLang="zh-CN" sz="1100" dirty="0" smtClean="0">
                <a:solidFill>
                  <a:schemeClr val="tx1"/>
                </a:solidFill>
                <a:latin typeface="Arial" pitchFamily="34" charset="0"/>
                <a:cs typeface="Arial" pitchFamily="34" charset="0"/>
              </a:rPr>
              <a:t>of violating the Safe Drinking Water Act in Santa Maria, California.</a:t>
            </a:r>
            <a:endParaRPr lang="zh-CN" altLang="en-US" sz="1100" dirty="0">
              <a:solidFill>
                <a:schemeClr val="tx1"/>
              </a:solidFill>
              <a:latin typeface="Arial" pitchFamily="34" charset="0"/>
              <a:cs typeface="Arial" pitchFamily="34" charset="0"/>
            </a:endParaRPr>
          </a:p>
        </p:txBody>
      </p:sp>
      <p:sp>
        <p:nvSpPr>
          <p:cNvPr id="9" name="矩形标注 8"/>
          <p:cNvSpPr/>
          <p:nvPr/>
        </p:nvSpPr>
        <p:spPr>
          <a:xfrm>
            <a:off x="6372200" y="4797152"/>
            <a:ext cx="2520280" cy="1944216"/>
          </a:xfrm>
          <a:prstGeom prst="wedgeRectCallout">
            <a:avLst>
              <a:gd name="adj1" fmla="val -70572"/>
              <a:gd name="adj2" fmla="val 8416"/>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spcBef>
                <a:spcPts val="0"/>
              </a:spcBef>
              <a:buFont typeface="Wingdings" pitchFamily="2" charset="2"/>
              <a:buChar char="l"/>
            </a:pPr>
            <a:r>
              <a:rPr lang="en-US" altLang="zh-CN" sz="1100" dirty="0" smtClean="0">
                <a:solidFill>
                  <a:schemeClr val="tx1"/>
                </a:solidFill>
                <a:latin typeface="Arial" pitchFamily="34" charset="0"/>
                <a:cs typeface="Arial" pitchFamily="34" charset="0"/>
              </a:rPr>
              <a:t>In March 2011 </a:t>
            </a:r>
            <a:r>
              <a:rPr lang="en-US" altLang="zh-CN" sz="1100" dirty="0" err="1" smtClean="0">
                <a:solidFill>
                  <a:schemeClr val="tx1"/>
                </a:solidFill>
                <a:latin typeface="Arial" pitchFamily="34" charset="0"/>
                <a:cs typeface="Arial" pitchFamily="34" charset="0"/>
              </a:rPr>
              <a:t>Greka</a:t>
            </a:r>
            <a:r>
              <a:rPr lang="en-US" altLang="zh-CN" sz="1100" dirty="0" smtClean="0">
                <a:solidFill>
                  <a:schemeClr val="tx1"/>
                </a:solidFill>
                <a:latin typeface="Arial" pitchFamily="34" charset="0"/>
                <a:cs typeface="Arial" pitchFamily="34" charset="0"/>
              </a:rPr>
              <a:t> settled with Santa Barbara County for $2 million as compensation for the series of spill including more than 1700 violations of County regulations. </a:t>
            </a:r>
            <a:endParaRPr lang="zh-CN" altLang="zh-CN" sz="1100" dirty="0" smtClean="0">
              <a:solidFill>
                <a:schemeClr val="tx1"/>
              </a:solidFill>
              <a:latin typeface="Arial" pitchFamily="34" charset="0"/>
              <a:cs typeface="Arial" pitchFamily="34" charset="0"/>
            </a:endParaRPr>
          </a:p>
          <a:p>
            <a:pPr algn="just">
              <a:spcBef>
                <a:spcPts val="0"/>
              </a:spcBef>
              <a:buFont typeface="Wingdings" pitchFamily="2" charset="2"/>
              <a:buChar char="l"/>
            </a:pPr>
            <a:r>
              <a:rPr lang="en-US" altLang="zh-CN" sz="1100" dirty="0" smtClean="0">
                <a:solidFill>
                  <a:schemeClr val="tx1"/>
                </a:solidFill>
                <a:latin typeface="Arial" pitchFamily="34" charset="0"/>
                <a:cs typeface="Arial" pitchFamily="34" charset="0"/>
              </a:rPr>
              <a:t>On June 17, 2011, the U.S. Department of Justice, California Department of Fish and Game, and California Regional Water Quality Control Board filed suit against </a:t>
            </a:r>
            <a:r>
              <a:rPr lang="en-US" altLang="zh-CN" sz="1100" dirty="0" err="1" smtClean="0">
                <a:solidFill>
                  <a:schemeClr val="tx1"/>
                </a:solidFill>
                <a:latin typeface="Arial" pitchFamily="34" charset="0"/>
                <a:cs typeface="Arial" pitchFamily="34" charset="0"/>
              </a:rPr>
              <a:t>Greka</a:t>
            </a:r>
            <a:r>
              <a:rPr lang="en-US" altLang="zh-CN" sz="1100" dirty="0" smtClean="0">
                <a:solidFill>
                  <a:schemeClr val="tx1"/>
                </a:solidFill>
                <a:latin typeface="Arial" pitchFamily="34" charset="0"/>
                <a:cs typeface="Arial" pitchFamily="34" charset="0"/>
              </a:rPr>
              <a:t> in Federal court in Los Angeles.</a:t>
            </a:r>
          </a:p>
        </p:txBody>
      </p:sp>
      <p:sp>
        <p:nvSpPr>
          <p:cNvPr id="12" name="TextBox 11"/>
          <p:cNvSpPr txBox="1"/>
          <p:nvPr/>
        </p:nvSpPr>
        <p:spPr>
          <a:xfrm>
            <a:off x="7230989" y="1484784"/>
            <a:ext cx="1149674" cy="307777"/>
          </a:xfrm>
          <a:prstGeom prst="rect">
            <a:avLst/>
          </a:prstGeom>
          <a:noFill/>
        </p:spPr>
        <p:txBody>
          <a:bodyPr wrap="none" rtlCol="0">
            <a:spAutoFit/>
          </a:bodyPr>
          <a:lstStyle/>
          <a:p>
            <a:r>
              <a:rPr lang="en-US" altLang="zh-CN" sz="1400" b="1" dirty="0" smtClean="0">
                <a:solidFill>
                  <a:srgbClr val="00B050"/>
                </a:solidFill>
                <a:latin typeface="Arial" pitchFamily="34" charset="0"/>
                <a:cs typeface="Arial" pitchFamily="34" charset="0"/>
              </a:rPr>
              <a:t>Disclosure </a:t>
            </a:r>
            <a:endParaRPr lang="zh-CN" altLang="en-US" sz="1400" b="1" dirty="0">
              <a:solidFill>
                <a:srgbClr val="00B050"/>
              </a:solidFill>
              <a:latin typeface="Arial" pitchFamily="34" charset="0"/>
              <a:cs typeface="Arial" pitchFamily="34" charset="0"/>
            </a:endParaRPr>
          </a:p>
        </p:txBody>
      </p:sp>
      <p:sp>
        <p:nvSpPr>
          <p:cNvPr id="13" name="TextBox 12"/>
          <p:cNvSpPr txBox="1"/>
          <p:nvPr/>
        </p:nvSpPr>
        <p:spPr>
          <a:xfrm>
            <a:off x="7092280" y="4365104"/>
            <a:ext cx="1646605" cy="307777"/>
          </a:xfrm>
          <a:prstGeom prst="rect">
            <a:avLst/>
          </a:prstGeom>
          <a:noFill/>
        </p:spPr>
        <p:txBody>
          <a:bodyPr wrap="none" rtlCol="0">
            <a:spAutoFit/>
          </a:bodyPr>
          <a:lstStyle/>
          <a:p>
            <a:r>
              <a:rPr lang="en-US" altLang="zh-CN" sz="1400" b="1" dirty="0" smtClean="0">
                <a:solidFill>
                  <a:srgbClr val="FF0000"/>
                </a:solidFill>
                <a:latin typeface="Arial" pitchFamily="34" charset="0"/>
                <a:cs typeface="Arial" pitchFamily="34" charset="0"/>
              </a:rPr>
              <a:t>Non Disclosures </a:t>
            </a:r>
            <a:endParaRPr lang="zh-CN" altLang="en-US" sz="1400" b="1" dirty="0">
              <a:solidFill>
                <a:srgbClr val="FF0000"/>
              </a:solidFill>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2281</TotalTime>
  <Words>1358</Words>
  <Application>Microsoft Office PowerPoint</Application>
  <PresentationFormat>On-screen Show (4:3)</PresentationFormat>
  <Paragraphs>119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宋体</vt:lpstr>
      <vt:lpstr>Arial</vt:lpstr>
      <vt:lpstr>Calibri</vt:lpstr>
      <vt:lpstr>Times New Roman</vt:lpstr>
      <vt:lpstr>Wingdings</vt:lpstr>
      <vt:lpstr>Office 主题</vt:lpstr>
      <vt:lpstr>Founder, Chairman, Chief Executive And Sole Executive Director  Green Dragon Gas Ltd</vt:lpstr>
      <vt:lpstr>400 Spills since 1999 452,000 Gallons of toxic fuel into local creeks and soils 1,700 Violations of county regulations</vt:lpstr>
      <vt:lpstr>PowerPoint Presentation</vt:lpstr>
      <vt:lpstr>PowerPoint Presentation</vt:lpstr>
      <vt:lpstr>Testimonies</vt:lpstr>
      <vt:lpstr>2006</vt:lpstr>
      <vt:lpstr>2007</vt:lpstr>
      <vt:lpstr>2011</vt:lpstr>
      <vt:lpstr>Illegal operations to develop and sell CBM Illegal occupancy of Land Organize gangsters to assault villagers  Default payments to contractors Tax evasion ……</vt:lpstr>
      <vt:lpstr>PowerPoint Presentation</vt:lpstr>
      <vt:lpstr>As reported on Baidu Tieba,  Greka defaulted on land compensation payments and organized gangsters to assault villagers</vt:lpstr>
      <vt:lpstr>Other Accusations</vt:lpstr>
      <vt:lpstr>Raised US$500M on AIM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sony</dc:creator>
  <cp:lastModifiedBy>User</cp:lastModifiedBy>
  <cp:revision>71</cp:revision>
  <dcterms:created xsi:type="dcterms:W3CDTF">2013-09-03T05:40:28Z</dcterms:created>
  <dcterms:modified xsi:type="dcterms:W3CDTF">2013-09-30T13:55:22Z</dcterms:modified>
</cp:coreProperties>
</file>